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4"/>
  </p:sldMasterIdLst>
  <p:notesMasterIdLst>
    <p:notesMasterId r:id="rId29"/>
  </p:notesMasterIdLst>
  <p:sldIdLst>
    <p:sldId id="256" r:id="rId5"/>
    <p:sldId id="320" r:id="rId6"/>
    <p:sldId id="307" r:id="rId7"/>
    <p:sldId id="301" r:id="rId8"/>
    <p:sldId id="264" r:id="rId9"/>
    <p:sldId id="275" r:id="rId10"/>
    <p:sldId id="324" r:id="rId11"/>
    <p:sldId id="279" r:id="rId12"/>
    <p:sldId id="280" r:id="rId13"/>
    <p:sldId id="281" r:id="rId14"/>
    <p:sldId id="326" r:id="rId15"/>
    <p:sldId id="282" r:id="rId16"/>
    <p:sldId id="325" r:id="rId17"/>
    <p:sldId id="321" r:id="rId18"/>
    <p:sldId id="283" r:id="rId19"/>
    <p:sldId id="306" r:id="rId20"/>
    <p:sldId id="328" r:id="rId21"/>
    <p:sldId id="300" r:id="rId22"/>
    <p:sldId id="263" r:id="rId23"/>
    <p:sldId id="305" r:id="rId24"/>
    <p:sldId id="290" r:id="rId25"/>
    <p:sldId id="267" r:id="rId26"/>
    <p:sldId id="308" r:id="rId27"/>
    <p:sldId id="286"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D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23141-A7A3-A4DF-1CBF-2948CAC46D7B}" v="4" dt="2025-09-18T13:49:11.8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3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ileau Marilyne" userId="23c482fa-c2a6-4e9d-a3bc-095c92d3ab7d" providerId="ADAL" clId="{F3791955-0DDF-45B5-A1F9-1F792D120942}"/>
    <pc:docChg chg="custSel delSld modSld">
      <pc:chgData name="Boileau Marilyne" userId="23c482fa-c2a6-4e9d-a3bc-095c92d3ab7d" providerId="ADAL" clId="{F3791955-0DDF-45B5-A1F9-1F792D120942}" dt="2025-09-19T13:22:57.435" v="68" actId="47"/>
      <pc:docMkLst>
        <pc:docMk/>
      </pc:docMkLst>
      <pc:sldChg chg="del">
        <pc:chgData name="Boileau Marilyne" userId="23c482fa-c2a6-4e9d-a3bc-095c92d3ab7d" providerId="ADAL" clId="{F3791955-0DDF-45B5-A1F9-1F792D120942}" dt="2025-09-19T13:21:59.950" v="2" actId="47"/>
        <pc:sldMkLst>
          <pc:docMk/>
          <pc:sldMk cId="2232138405" sldId="257"/>
        </pc:sldMkLst>
      </pc:sldChg>
      <pc:sldChg chg="modSp mod">
        <pc:chgData name="Boileau Marilyne" userId="23c482fa-c2a6-4e9d-a3bc-095c92d3ab7d" providerId="ADAL" clId="{F3791955-0DDF-45B5-A1F9-1F792D120942}" dt="2025-09-19T13:22:34.503" v="67" actId="20577"/>
        <pc:sldMkLst>
          <pc:docMk/>
          <pc:sldMk cId="2080438064" sldId="307"/>
        </pc:sldMkLst>
        <pc:spChg chg="mod">
          <ac:chgData name="Boileau Marilyne" userId="23c482fa-c2a6-4e9d-a3bc-095c92d3ab7d" providerId="ADAL" clId="{F3791955-0DDF-45B5-A1F9-1F792D120942}" dt="2025-09-19T13:22:34.503" v="67" actId="20577"/>
          <ac:spMkLst>
            <pc:docMk/>
            <pc:sldMk cId="2080438064" sldId="307"/>
            <ac:spMk id="3" creationId="{85AFA05A-3FDC-7528-C062-D5A4BD374356}"/>
          </ac:spMkLst>
        </pc:spChg>
      </pc:sldChg>
      <pc:sldChg chg="del">
        <pc:chgData name="Boileau Marilyne" userId="23c482fa-c2a6-4e9d-a3bc-095c92d3ab7d" providerId="ADAL" clId="{F3791955-0DDF-45B5-A1F9-1F792D120942}" dt="2025-09-19T13:21:58.690" v="1" actId="47"/>
        <pc:sldMkLst>
          <pc:docMk/>
          <pc:sldMk cId="3883570842" sldId="311"/>
        </pc:sldMkLst>
      </pc:sldChg>
      <pc:sldChg chg="del">
        <pc:chgData name="Boileau Marilyne" userId="23c482fa-c2a6-4e9d-a3bc-095c92d3ab7d" providerId="ADAL" clId="{F3791955-0DDF-45B5-A1F9-1F792D120942}" dt="2025-09-19T13:22:57.435" v="68" actId="47"/>
        <pc:sldMkLst>
          <pc:docMk/>
          <pc:sldMk cId="1245075090" sldId="314"/>
        </pc:sldMkLst>
      </pc:sldChg>
      <pc:sldChg chg="del">
        <pc:chgData name="Boileau Marilyne" userId="23c482fa-c2a6-4e9d-a3bc-095c92d3ab7d" providerId="ADAL" clId="{F3791955-0DDF-45B5-A1F9-1F792D120942}" dt="2025-09-19T13:22:01.756" v="3" actId="47"/>
        <pc:sldMkLst>
          <pc:docMk/>
          <pc:sldMk cId="3519205293" sldId="315"/>
        </pc:sldMkLst>
      </pc:sldChg>
      <pc:sldChg chg="del">
        <pc:chgData name="Boileau Marilyne" userId="23c482fa-c2a6-4e9d-a3bc-095c92d3ab7d" providerId="ADAL" clId="{F3791955-0DDF-45B5-A1F9-1F792D120942}" dt="2025-09-19T13:22:02.903" v="4" actId="47"/>
        <pc:sldMkLst>
          <pc:docMk/>
          <pc:sldMk cId="3916823311" sldId="316"/>
        </pc:sldMkLst>
      </pc:sldChg>
      <pc:sldChg chg="del">
        <pc:chgData name="Boileau Marilyne" userId="23c482fa-c2a6-4e9d-a3bc-095c92d3ab7d" providerId="ADAL" clId="{F3791955-0DDF-45B5-A1F9-1F792D120942}" dt="2025-09-19T13:22:06.157" v="5" actId="47"/>
        <pc:sldMkLst>
          <pc:docMk/>
          <pc:sldMk cId="4275805642" sldId="317"/>
        </pc:sldMkLst>
      </pc:sldChg>
      <pc:sldChg chg="del">
        <pc:chgData name="Boileau Marilyne" userId="23c482fa-c2a6-4e9d-a3bc-095c92d3ab7d" providerId="ADAL" clId="{F3791955-0DDF-45B5-A1F9-1F792D120942}" dt="2025-09-19T13:21:55.728" v="0" actId="47"/>
        <pc:sldMkLst>
          <pc:docMk/>
          <pc:sldMk cId="2908222666" sldId="32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30BEF-B485-4463-8407-7F5BC87BBEB2}" type="doc">
      <dgm:prSet loTypeId="urn:microsoft.com/office/officeart/2005/8/layout/cycle7" loCatId="cycle" qsTypeId="urn:microsoft.com/office/officeart/2005/8/quickstyle/simple1" qsCatId="simple" csTypeId="urn:microsoft.com/office/officeart/2005/8/colors/accent0_3" csCatId="mainScheme" phldr="1"/>
      <dgm:spPr/>
      <dgm:t>
        <a:bodyPr/>
        <a:lstStyle/>
        <a:p>
          <a:endParaRPr lang="fr-CA"/>
        </a:p>
      </dgm:t>
    </dgm:pt>
    <dgm:pt modelId="{94390AAA-6B9A-4776-9B38-1B22636C286C}">
      <dgm:prSet phldrT="[Texte]" phldr="0"/>
      <dgm:spPr/>
      <dgm:t>
        <a:bodyPr/>
        <a:lstStyle/>
        <a:p>
          <a:pPr rtl="0"/>
          <a:r>
            <a:rPr lang="fr-CA" dirty="0">
              <a:latin typeface="Calibri Light" panose="020F0302020204030204"/>
            </a:rPr>
            <a:t>Au quotidien</a:t>
          </a:r>
          <a:endParaRPr lang="fr-CA" dirty="0"/>
        </a:p>
      </dgm:t>
    </dgm:pt>
    <dgm:pt modelId="{D6E8B40E-73E8-4B4B-8AE3-C30ABFB972AE}" type="parTrans" cxnId="{36708E10-55ED-4387-B34C-DC6E70C7E2F3}">
      <dgm:prSet/>
      <dgm:spPr/>
      <dgm:t>
        <a:bodyPr/>
        <a:lstStyle/>
        <a:p>
          <a:endParaRPr lang="fr-CA"/>
        </a:p>
      </dgm:t>
    </dgm:pt>
    <dgm:pt modelId="{D1317814-887A-4182-8515-0FAC6F88F783}" type="sibTrans" cxnId="{36708E10-55ED-4387-B34C-DC6E70C7E2F3}">
      <dgm:prSet/>
      <dgm:spPr/>
      <dgm:t>
        <a:bodyPr/>
        <a:lstStyle/>
        <a:p>
          <a:endParaRPr lang="fr-CA"/>
        </a:p>
      </dgm:t>
    </dgm:pt>
    <dgm:pt modelId="{FB1445A7-941E-4442-9E5E-84F1C6F21727}">
      <dgm:prSet phldr="0"/>
      <dgm:spPr/>
      <dgm:t>
        <a:bodyPr/>
        <a:lstStyle/>
        <a:p>
          <a:pPr rtl="0"/>
          <a:r>
            <a:rPr lang="fr-CA" dirty="0">
              <a:latin typeface="Calibri Light" panose="020F0302020204030204"/>
            </a:rPr>
            <a:t>Fin d'étape</a:t>
          </a:r>
        </a:p>
      </dgm:t>
    </dgm:pt>
    <dgm:pt modelId="{3AF0FE7F-7397-49F9-82AD-5F9E6A90B1DB}" type="parTrans" cxnId="{9A3F4DDE-49FF-4046-8FB8-9EEA0BEA85E1}">
      <dgm:prSet/>
      <dgm:spPr/>
    </dgm:pt>
    <dgm:pt modelId="{3ACED2F0-F953-4FD0-8B31-AC21CE2FE1CF}" type="sibTrans" cxnId="{9A3F4DDE-49FF-4046-8FB8-9EEA0BEA85E1}">
      <dgm:prSet/>
      <dgm:spPr/>
      <dgm:t>
        <a:bodyPr/>
        <a:lstStyle/>
        <a:p>
          <a:endParaRPr lang="fr-CA"/>
        </a:p>
      </dgm:t>
    </dgm:pt>
    <dgm:pt modelId="{064FB080-70A6-4626-92E9-A90D40418ECE}">
      <dgm:prSet phldr="0"/>
      <dgm:spPr/>
      <dgm:t>
        <a:bodyPr/>
        <a:lstStyle/>
        <a:p>
          <a:pPr rtl="0"/>
          <a:r>
            <a:rPr lang="fr-CA" dirty="0">
              <a:latin typeface="Calibri Light" panose="020F0302020204030204"/>
            </a:rPr>
            <a:t>Fin d'année</a:t>
          </a:r>
        </a:p>
      </dgm:t>
    </dgm:pt>
    <dgm:pt modelId="{D5436283-E6C2-45D6-BC03-50F2961D32DE}" type="parTrans" cxnId="{DA2EF124-B196-4DBF-A771-5F1A4D93A793}">
      <dgm:prSet/>
      <dgm:spPr/>
    </dgm:pt>
    <dgm:pt modelId="{B49FD1BA-CF4E-4BC6-A2A3-83D84CF33218}" type="sibTrans" cxnId="{DA2EF124-B196-4DBF-A771-5F1A4D93A793}">
      <dgm:prSet/>
      <dgm:spPr/>
      <dgm:t>
        <a:bodyPr/>
        <a:lstStyle/>
        <a:p>
          <a:endParaRPr lang="fr-CA"/>
        </a:p>
      </dgm:t>
    </dgm:pt>
    <dgm:pt modelId="{9A969A2C-37DC-43B5-9D89-26C5A65E9CA8}" type="pres">
      <dgm:prSet presAssocID="{43B30BEF-B485-4463-8407-7F5BC87BBEB2}" presName="Name0" presStyleCnt="0">
        <dgm:presLayoutVars>
          <dgm:dir/>
          <dgm:resizeHandles val="exact"/>
        </dgm:presLayoutVars>
      </dgm:prSet>
      <dgm:spPr/>
    </dgm:pt>
    <dgm:pt modelId="{0ACCED2B-D895-4115-A604-1CD713B5460F}" type="pres">
      <dgm:prSet presAssocID="{94390AAA-6B9A-4776-9B38-1B22636C286C}" presName="node" presStyleLbl="node1" presStyleIdx="0" presStyleCnt="3">
        <dgm:presLayoutVars>
          <dgm:bulletEnabled val="1"/>
        </dgm:presLayoutVars>
      </dgm:prSet>
      <dgm:spPr/>
    </dgm:pt>
    <dgm:pt modelId="{DD494484-9C8A-4F33-AC16-F8722BBB51A2}" type="pres">
      <dgm:prSet presAssocID="{D1317814-887A-4182-8515-0FAC6F88F783}" presName="sibTrans" presStyleLbl="sibTrans2D1" presStyleIdx="0" presStyleCnt="3"/>
      <dgm:spPr/>
    </dgm:pt>
    <dgm:pt modelId="{AFE03B2F-39C8-48E4-8C44-B77217AE51C8}" type="pres">
      <dgm:prSet presAssocID="{D1317814-887A-4182-8515-0FAC6F88F783}" presName="connectorText" presStyleLbl="sibTrans2D1" presStyleIdx="0" presStyleCnt="3"/>
      <dgm:spPr/>
    </dgm:pt>
    <dgm:pt modelId="{0F133B56-6D2F-40CB-8C5A-CE93D2831D2E}" type="pres">
      <dgm:prSet presAssocID="{FB1445A7-941E-4442-9E5E-84F1C6F21727}" presName="node" presStyleLbl="node1" presStyleIdx="1" presStyleCnt="3">
        <dgm:presLayoutVars>
          <dgm:bulletEnabled val="1"/>
        </dgm:presLayoutVars>
      </dgm:prSet>
      <dgm:spPr/>
    </dgm:pt>
    <dgm:pt modelId="{78277E63-FB22-4876-8A4A-935819C3BB4E}" type="pres">
      <dgm:prSet presAssocID="{3ACED2F0-F953-4FD0-8B31-AC21CE2FE1CF}" presName="sibTrans" presStyleLbl="sibTrans2D1" presStyleIdx="1" presStyleCnt="3"/>
      <dgm:spPr/>
    </dgm:pt>
    <dgm:pt modelId="{C78B79D1-40D9-4090-B6F3-F6D1628B3715}" type="pres">
      <dgm:prSet presAssocID="{3ACED2F0-F953-4FD0-8B31-AC21CE2FE1CF}" presName="connectorText" presStyleLbl="sibTrans2D1" presStyleIdx="1" presStyleCnt="3"/>
      <dgm:spPr/>
    </dgm:pt>
    <dgm:pt modelId="{D301DD62-8CAC-442A-B1EA-51F6C8333C8F}" type="pres">
      <dgm:prSet presAssocID="{064FB080-70A6-4626-92E9-A90D40418ECE}" presName="node" presStyleLbl="node1" presStyleIdx="2" presStyleCnt="3">
        <dgm:presLayoutVars>
          <dgm:bulletEnabled val="1"/>
        </dgm:presLayoutVars>
      </dgm:prSet>
      <dgm:spPr/>
    </dgm:pt>
    <dgm:pt modelId="{FC948EBB-4A42-4DA4-84BE-5731FA2587E4}" type="pres">
      <dgm:prSet presAssocID="{B49FD1BA-CF4E-4BC6-A2A3-83D84CF33218}" presName="sibTrans" presStyleLbl="sibTrans2D1" presStyleIdx="2" presStyleCnt="3"/>
      <dgm:spPr/>
    </dgm:pt>
    <dgm:pt modelId="{650BFEA7-E3FC-4468-A4F4-FE8DED53D87E}" type="pres">
      <dgm:prSet presAssocID="{B49FD1BA-CF4E-4BC6-A2A3-83D84CF33218}" presName="connectorText" presStyleLbl="sibTrans2D1" presStyleIdx="2" presStyleCnt="3"/>
      <dgm:spPr/>
    </dgm:pt>
  </dgm:ptLst>
  <dgm:cxnLst>
    <dgm:cxn modelId="{FEDE0807-C03C-494A-92C7-FD7826E6768D}" type="presOf" srcId="{FB1445A7-941E-4442-9E5E-84F1C6F21727}" destId="{0F133B56-6D2F-40CB-8C5A-CE93D2831D2E}" srcOrd="0" destOrd="0" presId="urn:microsoft.com/office/officeart/2005/8/layout/cycle7"/>
    <dgm:cxn modelId="{36708E10-55ED-4387-B34C-DC6E70C7E2F3}" srcId="{43B30BEF-B485-4463-8407-7F5BC87BBEB2}" destId="{94390AAA-6B9A-4776-9B38-1B22636C286C}" srcOrd="0" destOrd="0" parTransId="{D6E8B40E-73E8-4B4B-8AE3-C30ABFB972AE}" sibTransId="{D1317814-887A-4182-8515-0FAC6F88F783}"/>
    <dgm:cxn modelId="{B3B95814-364F-40CA-932B-2B1A70AA1B3E}" type="presOf" srcId="{D1317814-887A-4182-8515-0FAC6F88F783}" destId="{DD494484-9C8A-4F33-AC16-F8722BBB51A2}" srcOrd="0" destOrd="0" presId="urn:microsoft.com/office/officeart/2005/8/layout/cycle7"/>
    <dgm:cxn modelId="{DA2EF124-B196-4DBF-A771-5F1A4D93A793}" srcId="{43B30BEF-B485-4463-8407-7F5BC87BBEB2}" destId="{064FB080-70A6-4626-92E9-A90D40418ECE}" srcOrd="2" destOrd="0" parTransId="{D5436283-E6C2-45D6-BC03-50F2961D32DE}" sibTransId="{B49FD1BA-CF4E-4BC6-A2A3-83D84CF33218}"/>
    <dgm:cxn modelId="{8251E42F-BD1C-4FFF-9A1F-A29A35F99B27}" type="presOf" srcId="{43B30BEF-B485-4463-8407-7F5BC87BBEB2}" destId="{9A969A2C-37DC-43B5-9D89-26C5A65E9CA8}" srcOrd="0" destOrd="0" presId="urn:microsoft.com/office/officeart/2005/8/layout/cycle7"/>
    <dgm:cxn modelId="{9EA7965F-4E38-4C75-9BEA-DA7238E247EC}" type="presOf" srcId="{064FB080-70A6-4626-92E9-A90D40418ECE}" destId="{D301DD62-8CAC-442A-B1EA-51F6C8333C8F}" srcOrd="0" destOrd="0" presId="urn:microsoft.com/office/officeart/2005/8/layout/cycle7"/>
    <dgm:cxn modelId="{DB01F466-F9D9-4622-AE7E-704F626BD532}" type="presOf" srcId="{3ACED2F0-F953-4FD0-8B31-AC21CE2FE1CF}" destId="{78277E63-FB22-4876-8A4A-935819C3BB4E}" srcOrd="0" destOrd="0" presId="urn:microsoft.com/office/officeart/2005/8/layout/cycle7"/>
    <dgm:cxn modelId="{12E3C56C-2B46-42A0-8C16-635796879E75}" type="presOf" srcId="{94390AAA-6B9A-4776-9B38-1B22636C286C}" destId="{0ACCED2B-D895-4115-A604-1CD713B5460F}" srcOrd="0" destOrd="0" presId="urn:microsoft.com/office/officeart/2005/8/layout/cycle7"/>
    <dgm:cxn modelId="{11708398-971C-4569-9384-F9CD63524337}" type="presOf" srcId="{B49FD1BA-CF4E-4BC6-A2A3-83D84CF33218}" destId="{FC948EBB-4A42-4DA4-84BE-5731FA2587E4}" srcOrd="0" destOrd="0" presId="urn:microsoft.com/office/officeart/2005/8/layout/cycle7"/>
    <dgm:cxn modelId="{D284B0A5-1B96-4DA2-9CB5-801EE64BE18E}" type="presOf" srcId="{B49FD1BA-CF4E-4BC6-A2A3-83D84CF33218}" destId="{650BFEA7-E3FC-4468-A4F4-FE8DED53D87E}" srcOrd="1" destOrd="0" presId="urn:microsoft.com/office/officeart/2005/8/layout/cycle7"/>
    <dgm:cxn modelId="{7FD45ABA-64D3-4D28-B89D-A557F2199304}" type="presOf" srcId="{3ACED2F0-F953-4FD0-8B31-AC21CE2FE1CF}" destId="{C78B79D1-40D9-4090-B6F3-F6D1628B3715}" srcOrd="1" destOrd="0" presId="urn:microsoft.com/office/officeart/2005/8/layout/cycle7"/>
    <dgm:cxn modelId="{EB8AD8C2-5203-4259-A971-280BE6F3AD1E}" type="presOf" srcId="{D1317814-887A-4182-8515-0FAC6F88F783}" destId="{AFE03B2F-39C8-48E4-8C44-B77217AE51C8}" srcOrd="1" destOrd="0" presId="urn:microsoft.com/office/officeart/2005/8/layout/cycle7"/>
    <dgm:cxn modelId="{9A3F4DDE-49FF-4046-8FB8-9EEA0BEA85E1}" srcId="{43B30BEF-B485-4463-8407-7F5BC87BBEB2}" destId="{FB1445A7-941E-4442-9E5E-84F1C6F21727}" srcOrd="1" destOrd="0" parTransId="{3AF0FE7F-7397-49F9-82AD-5F9E6A90B1DB}" sibTransId="{3ACED2F0-F953-4FD0-8B31-AC21CE2FE1CF}"/>
    <dgm:cxn modelId="{7BD6BD1D-6FAA-4277-99D7-94B8D8DD489B}" type="presParOf" srcId="{9A969A2C-37DC-43B5-9D89-26C5A65E9CA8}" destId="{0ACCED2B-D895-4115-A604-1CD713B5460F}" srcOrd="0" destOrd="0" presId="urn:microsoft.com/office/officeart/2005/8/layout/cycle7"/>
    <dgm:cxn modelId="{6AA01EC5-938D-4E8F-B531-62D7624C90FA}" type="presParOf" srcId="{9A969A2C-37DC-43B5-9D89-26C5A65E9CA8}" destId="{DD494484-9C8A-4F33-AC16-F8722BBB51A2}" srcOrd="1" destOrd="0" presId="urn:microsoft.com/office/officeart/2005/8/layout/cycle7"/>
    <dgm:cxn modelId="{1D46FD9A-423E-4B1D-8FC6-0291F37FEB9D}" type="presParOf" srcId="{DD494484-9C8A-4F33-AC16-F8722BBB51A2}" destId="{AFE03B2F-39C8-48E4-8C44-B77217AE51C8}" srcOrd="0" destOrd="0" presId="urn:microsoft.com/office/officeart/2005/8/layout/cycle7"/>
    <dgm:cxn modelId="{D8AACC27-F512-43A5-A2D6-5C3C5BAAC7B0}" type="presParOf" srcId="{9A969A2C-37DC-43B5-9D89-26C5A65E9CA8}" destId="{0F133B56-6D2F-40CB-8C5A-CE93D2831D2E}" srcOrd="2" destOrd="0" presId="urn:microsoft.com/office/officeart/2005/8/layout/cycle7"/>
    <dgm:cxn modelId="{C2078287-FF5F-430C-BBE5-43C62963BEEA}" type="presParOf" srcId="{9A969A2C-37DC-43B5-9D89-26C5A65E9CA8}" destId="{78277E63-FB22-4876-8A4A-935819C3BB4E}" srcOrd="3" destOrd="0" presId="urn:microsoft.com/office/officeart/2005/8/layout/cycle7"/>
    <dgm:cxn modelId="{94FF7342-546B-46A3-BB45-5AF3864C681E}" type="presParOf" srcId="{78277E63-FB22-4876-8A4A-935819C3BB4E}" destId="{C78B79D1-40D9-4090-B6F3-F6D1628B3715}" srcOrd="0" destOrd="0" presId="urn:microsoft.com/office/officeart/2005/8/layout/cycle7"/>
    <dgm:cxn modelId="{A7DB2D99-4E03-47F3-BC88-BE6F721C4E19}" type="presParOf" srcId="{9A969A2C-37DC-43B5-9D89-26C5A65E9CA8}" destId="{D301DD62-8CAC-442A-B1EA-51F6C8333C8F}" srcOrd="4" destOrd="0" presId="urn:microsoft.com/office/officeart/2005/8/layout/cycle7"/>
    <dgm:cxn modelId="{092797FD-F156-4312-A1F5-9CEF53BACD76}" type="presParOf" srcId="{9A969A2C-37DC-43B5-9D89-26C5A65E9CA8}" destId="{FC948EBB-4A42-4DA4-84BE-5731FA2587E4}" srcOrd="5" destOrd="0" presId="urn:microsoft.com/office/officeart/2005/8/layout/cycle7"/>
    <dgm:cxn modelId="{78205076-45A7-4918-8881-79C04C6F0AF5}" type="presParOf" srcId="{FC948EBB-4A42-4DA4-84BE-5731FA2587E4}" destId="{650BFEA7-E3FC-4468-A4F4-FE8DED53D87E}"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CED2B-D895-4115-A604-1CD713B5460F}">
      <dsp:nvSpPr>
        <dsp:cNvPr id="0" name=""/>
        <dsp:cNvSpPr/>
      </dsp:nvSpPr>
      <dsp:spPr>
        <a:xfrm>
          <a:off x="1366986" y="284677"/>
          <a:ext cx="1654096" cy="8270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fr-CA" sz="2100" kern="1200" dirty="0">
              <a:latin typeface="Calibri Light" panose="020F0302020204030204"/>
            </a:rPr>
            <a:t>Au quotidien</a:t>
          </a:r>
          <a:endParaRPr lang="fr-CA" sz="2100" kern="1200" dirty="0"/>
        </a:p>
      </dsp:txBody>
      <dsp:txXfrm>
        <a:off x="1391209" y="308900"/>
        <a:ext cx="1605650" cy="778602"/>
      </dsp:txXfrm>
    </dsp:sp>
    <dsp:sp modelId="{DD494484-9C8A-4F33-AC16-F8722BBB51A2}">
      <dsp:nvSpPr>
        <dsp:cNvPr id="0" name=""/>
        <dsp:cNvSpPr/>
      </dsp:nvSpPr>
      <dsp:spPr>
        <a:xfrm rot="3600000">
          <a:off x="2445818" y="1736618"/>
          <a:ext cx="862618" cy="28946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CA" sz="1200" kern="1200"/>
        </a:p>
      </dsp:txBody>
      <dsp:txXfrm>
        <a:off x="2532658" y="1794511"/>
        <a:ext cx="688938" cy="173680"/>
      </dsp:txXfrm>
    </dsp:sp>
    <dsp:sp modelId="{0F133B56-6D2F-40CB-8C5A-CE93D2831D2E}">
      <dsp:nvSpPr>
        <dsp:cNvPr id="0" name=""/>
        <dsp:cNvSpPr/>
      </dsp:nvSpPr>
      <dsp:spPr>
        <a:xfrm>
          <a:off x="2733171" y="2650978"/>
          <a:ext cx="1654096" cy="8270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fr-CA" sz="2100" kern="1200" dirty="0">
              <a:latin typeface="Calibri Light" panose="020F0302020204030204"/>
            </a:rPr>
            <a:t>Fin d'étape</a:t>
          </a:r>
        </a:p>
      </dsp:txBody>
      <dsp:txXfrm>
        <a:off x="2757394" y="2675201"/>
        <a:ext cx="1605650" cy="778602"/>
      </dsp:txXfrm>
    </dsp:sp>
    <dsp:sp modelId="{78277E63-FB22-4876-8A4A-935819C3BB4E}">
      <dsp:nvSpPr>
        <dsp:cNvPr id="0" name=""/>
        <dsp:cNvSpPr/>
      </dsp:nvSpPr>
      <dsp:spPr>
        <a:xfrm rot="10800000">
          <a:off x="1762725" y="2919769"/>
          <a:ext cx="862618" cy="28946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CA" sz="1200" kern="1200"/>
        </a:p>
      </dsp:txBody>
      <dsp:txXfrm rot="10800000">
        <a:off x="1849565" y="2977662"/>
        <a:ext cx="688938" cy="173680"/>
      </dsp:txXfrm>
    </dsp:sp>
    <dsp:sp modelId="{D301DD62-8CAC-442A-B1EA-51F6C8333C8F}">
      <dsp:nvSpPr>
        <dsp:cNvPr id="0" name=""/>
        <dsp:cNvSpPr/>
      </dsp:nvSpPr>
      <dsp:spPr>
        <a:xfrm>
          <a:off x="801" y="2650978"/>
          <a:ext cx="1654096" cy="8270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fr-CA" sz="2100" kern="1200" dirty="0">
              <a:latin typeface="Calibri Light" panose="020F0302020204030204"/>
            </a:rPr>
            <a:t>Fin d'année</a:t>
          </a:r>
        </a:p>
      </dsp:txBody>
      <dsp:txXfrm>
        <a:off x="25024" y="2675201"/>
        <a:ext cx="1605650" cy="778602"/>
      </dsp:txXfrm>
    </dsp:sp>
    <dsp:sp modelId="{FC948EBB-4A42-4DA4-84BE-5731FA2587E4}">
      <dsp:nvSpPr>
        <dsp:cNvPr id="0" name=""/>
        <dsp:cNvSpPr/>
      </dsp:nvSpPr>
      <dsp:spPr>
        <a:xfrm rot="18000000">
          <a:off x="1079633" y="1736618"/>
          <a:ext cx="862618" cy="289466"/>
        </a:xfrm>
        <a:prstGeom prst="lef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CA" sz="1200" kern="1200"/>
        </a:p>
      </dsp:txBody>
      <dsp:txXfrm>
        <a:off x="1166473" y="1794511"/>
        <a:ext cx="688938" cy="17368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CEC07-18FC-407B-BD13-CEA6C6C32A45}" type="datetimeFigureOut">
              <a:rPr lang="fr-FR"/>
              <a:t>19/09/2025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6871A-B1C9-4356-B72D-64FD338562B9}" type="slidenum">
              <a:rPr lang="fr-FR"/>
              <a:t>‹n°›</a:t>
            </a:fld>
            <a:endParaRPr lang="fr-FR"/>
          </a:p>
        </p:txBody>
      </p:sp>
    </p:spTree>
    <p:extLst>
      <p:ext uri="{BB962C8B-B14F-4D97-AF65-F5344CB8AC3E}">
        <p14:creationId xmlns:p14="http://schemas.microsoft.com/office/powerpoint/2010/main" val="287420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Rachel </a:t>
            </a:r>
          </a:p>
        </p:txBody>
      </p:sp>
      <p:sp>
        <p:nvSpPr>
          <p:cNvPr id="4" name="Espace réservé du numéro de diapositive 3"/>
          <p:cNvSpPr>
            <a:spLocks noGrp="1"/>
          </p:cNvSpPr>
          <p:nvPr>
            <p:ph type="sldNum" sz="quarter" idx="5"/>
          </p:nvPr>
        </p:nvSpPr>
        <p:spPr/>
        <p:txBody>
          <a:bodyPr/>
          <a:lstStyle/>
          <a:p>
            <a:fld id="{DC7ED54D-C986-4836-930A-1DB63D28BD56}" type="slidenum">
              <a:rPr lang="fr-FR"/>
              <a:t>2</a:t>
            </a:fld>
            <a:endParaRPr lang="fr-FR"/>
          </a:p>
        </p:txBody>
      </p:sp>
    </p:spTree>
    <p:extLst>
      <p:ext uri="{BB962C8B-B14F-4D97-AF65-F5344CB8AC3E}">
        <p14:creationId xmlns:p14="http://schemas.microsoft.com/office/powerpoint/2010/main" val="56202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Plus important que jamais. Discutez</a:t>
            </a:r>
            <a:r>
              <a:rPr lang="fr-FR" baseline="0"/>
              <a:t> des stratégies alternatives d’évaluation dans le contexte actuel.</a:t>
            </a:r>
          </a:p>
          <a:p>
            <a:r>
              <a:rPr lang="fr-FR" baseline="0"/>
              <a:t>Triangulation: </a:t>
            </a:r>
            <a:r>
              <a:rPr lang="fr-FR" b="1" i="0" baseline="0"/>
              <a:t>productions</a:t>
            </a:r>
            <a:r>
              <a:rPr lang="fr-FR" baseline="0"/>
              <a:t> récentes, </a:t>
            </a:r>
            <a:r>
              <a:rPr lang="fr-FR" b="1" baseline="0"/>
              <a:t>observations</a:t>
            </a:r>
            <a:r>
              <a:rPr lang="fr-FR" baseline="0"/>
              <a:t> documentées, </a:t>
            </a:r>
            <a:r>
              <a:rPr lang="fr-FR" b="1" baseline="0"/>
              <a:t>conversations</a:t>
            </a:r>
            <a:r>
              <a:rPr lang="fr-FR" baseline="0"/>
              <a:t> personnalisées.</a:t>
            </a:r>
          </a:p>
          <a:p>
            <a:r>
              <a:rPr lang="fr-FR" baseline="0"/>
              <a:t>Pertinence: tâche complète (ensemble des critères), moyens qui respectent les valeurs instrumentales, fin de séquence (boucles de rétroaction), contexte d’autonomie.</a:t>
            </a:r>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6</a:t>
            </a:fld>
            <a:endParaRPr lang="fr-FR"/>
          </a:p>
        </p:txBody>
      </p:sp>
    </p:spTree>
    <p:extLst>
      <p:ext uri="{BB962C8B-B14F-4D97-AF65-F5344CB8AC3E}">
        <p14:creationId xmlns:p14="http://schemas.microsoft.com/office/powerpoint/2010/main" val="256854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8</a:t>
            </a:fld>
            <a:endParaRPr lang="fr-FR"/>
          </a:p>
        </p:txBody>
      </p:sp>
    </p:spTree>
    <p:extLst>
      <p:ext uri="{BB962C8B-B14F-4D97-AF65-F5344CB8AC3E}">
        <p14:creationId xmlns:p14="http://schemas.microsoft.com/office/powerpoint/2010/main" val="24254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9</a:t>
            </a:fld>
            <a:endParaRPr lang="fr-FR"/>
          </a:p>
        </p:txBody>
      </p:sp>
    </p:spTree>
    <p:extLst>
      <p:ext uri="{BB962C8B-B14F-4D97-AF65-F5344CB8AC3E}">
        <p14:creationId xmlns:p14="http://schemas.microsoft.com/office/powerpoint/2010/main" val="325540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10</a:t>
            </a:fld>
            <a:endParaRPr lang="fr-FR"/>
          </a:p>
        </p:txBody>
      </p:sp>
    </p:spTree>
    <p:extLst>
      <p:ext uri="{BB962C8B-B14F-4D97-AF65-F5344CB8AC3E}">
        <p14:creationId xmlns:p14="http://schemas.microsoft.com/office/powerpoint/2010/main" val="1405610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Compétences non évaluées aux étapes 1 et 2: Pourquoi? (soyez stratégique selon la durée de l’étape et la pondération de la compétence, toujours pour le bien de l’élève) quel niveau?</a:t>
            </a:r>
            <a:r>
              <a:rPr lang="fr-FR" baseline="0"/>
              <a:t> (première année écriture vs secondaire 4 et sanction)</a:t>
            </a:r>
            <a:r>
              <a:rPr lang="fr-FR"/>
              <a:t> Rythme d’apprentissage? (début du cycle, primaire vs secondaire, classe</a:t>
            </a:r>
            <a:r>
              <a:rPr lang="fr-FR" baseline="0"/>
              <a:t> d’aide, etc.</a:t>
            </a:r>
            <a:r>
              <a:rPr lang="fr-FR"/>
              <a:t>)</a:t>
            </a:r>
            <a:r>
              <a:rPr lang="fr-FR" baseline="0"/>
              <a:t> </a:t>
            </a:r>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12</a:t>
            </a:fld>
            <a:endParaRPr lang="fr-FR"/>
          </a:p>
        </p:txBody>
      </p:sp>
    </p:spTree>
    <p:extLst>
      <p:ext uri="{BB962C8B-B14F-4D97-AF65-F5344CB8AC3E}">
        <p14:creationId xmlns:p14="http://schemas.microsoft.com/office/powerpoint/2010/main" val="341912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15</a:t>
            </a:fld>
            <a:endParaRPr lang="fr-FR"/>
          </a:p>
        </p:txBody>
      </p:sp>
    </p:spTree>
    <p:extLst>
      <p:ext uri="{BB962C8B-B14F-4D97-AF65-F5344CB8AC3E}">
        <p14:creationId xmlns:p14="http://schemas.microsoft.com/office/powerpoint/2010/main" val="128119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Donner accès aux n et m de l’école à vos petits nouveaux</a:t>
            </a:r>
            <a:r>
              <a:rPr lang="fr-FR" baseline="0"/>
              <a:t> en début d’année pour soutenir leur planification évaluative</a:t>
            </a:r>
          </a:p>
          <a:p>
            <a:r>
              <a:rPr lang="fr-FR" baseline="0"/>
              <a:t>Épreuves obligatoires: comment allez-vous gérer les absences?: c’est à votre équipe de se prononcer au-delà des motifs reconnus (reprise, pondération ajustée des 3 étapes, 0…)</a:t>
            </a:r>
          </a:p>
          <a:p>
            <a:r>
              <a:rPr lang="fr-FR" baseline="0"/>
              <a:t>Comment on gère le manque de traces? Note reportée avec commentaires qui expliquent la situation, reprise et réouverture de l’étape, etc.</a:t>
            </a:r>
          </a:p>
          <a:p>
            <a:r>
              <a:rPr lang="fr-FR" baseline="0"/>
              <a:t>Étape 3, toutes les compétences doivent être notées: quel est votre mot d’ordre à ce sujet quand il y a un manque de traces valables…</a:t>
            </a:r>
          </a:p>
          <a:p>
            <a:r>
              <a:rPr lang="fr-FR" baseline="0"/>
              <a:t>Libellé concernant les dossiers d’apprentissage (transparence, accessibilité durant l’année, supporter le droit d’appel)</a:t>
            </a:r>
          </a:p>
          <a:p>
            <a:endParaRPr lang="fr-FR" baseline="0"/>
          </a:p>
          <a:p>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21</a:t>
            </a:fld>
            <a:endParaRPr lang="fr-FR"/>
          </a:p>
        </p:txBody>
      </p:sp>
    </p:spTree>
    <p:extLst>
      <p:ext uri="{BB962C8B-B14F-4D97-AF65-F5344CB8AC3E}">
        <p14:creationId xmlns:p14="http://schemas.microsoft.com/office/powerpoint/2010/main" val="1180334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…n’est pas comptabilisé dans la moyenne du groupe repère auquel il appartient.  Il est à noter qu’un code cours modifié ne permet pas la reconnaissance des unités rattachées à cette matière et ne pourront pas être déclenchées au MEQ.</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Il faut se prononcer sur les pondération pour éviter les variabilités au sein de l’équipe-école et pour ne pas nuire aux valeurs de l’évaluation (justice, égalité, équité)</a:t>
            </a:r>
          </a:p>
          <a:p>
            <a:r>
              <a:rPr lang="fr-CA" sz="1200" kern="1200">
                <a:solidFill>
                  <a:schemeClr val="tx1"/>
                </a:solidFill>
                <a:effectLst/>
                <a:latin typeface="+mn-lt"/>
                <a:ea typeface="+mn-ea"/>
                <a:cs typeface="+mn-cs"/>
              </a:rPr>
              <a:t>Attention aux incohérences dans les formulations : on parle des compétences évaluées puis l’instant d’après, la façon d’évaluer les connaissances tout au long de l’année? Proposition : L’évaluation du niveau de développement des compétences et de</a:t>
            </a:r>
            <a:r>
              <a:rPr lang="fr-CA" sz="1200" kern="1200" baseline="0">
                <a:solidFill>
                  <a:schemeClr val="tx1"/>
                </a:solidFill>
                <a:effectLst/>
                <a:latin typeface="+mn-lt"/>
                <a:ea typeface="+mn-ea"/>
                <a:cs typeface="+mn-cs"/>
              </a:rPr>
              <a:t> la maitrise des</a:t>
            </a:r>
            <a:r>
              <a:rPr lang="fr-CA" sz="1200" kern="1200">
                <a:solidFill>
                  <a:schemeClr val="tx1"/>
                </a:solidFill>
                <a:effectLst/>
                <a:latin typeface="+mn-lt"/>
                <a:ea typeface="+mn-ea"/>
                <a:cs typeface="+mn-cs"/>
              </a:rPr>
              <a:t> connaissances se fera tout au long du processus d’apprentissage de l’élève à l’aide de différents moyens tels que …</a:t>
            </a:r>
          </a:p>
          <a:p>
            <a:r>
              <a:rPr lang="fr-CA" sz="1200" kern="1200">
                <a:solidFill>
                  <a:schemeClr val="tx1"/>
                </a:solidFill>
                <a:effectLst/>
                <a:latin typeface="+mn-lt"/>
                <a:ea typeface="+mn-ea"/>
                <a:cs typeface="+mn-cs"/>
              </a:rPr>
              <a:t>Veut-on vraiment évaluer des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Attention, pas seulement à la fin…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Les libellés des modalités ne peuvent pas contrecarrer</a:t>
            </a:r>
            <a:r>
              <a:rPr lang="fr-CA" sz="1200" kern="1200" baseline="0">
                <a:solidFill>
                  <a:schemeClr val="tx1"/>
                </a:solidFill>
                <a:effectLst/>
                <a:latin typeface="+mn-lt"/>
                <a:ea typeface="+mn-ea"/>
                <a:cs typeface="+mn-cs"/>
              </a:rPr>
              <a:t> le droit d’appel et le droit de reprise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baseline="0">
                <a:solidFill>
                  <a:schemeClr val="tx1"/>
                </a:solidFill>
                <a:effectLst/>
                <a:latin typeface="+mn-lt"/>
                <a:ea typeface="+mn-ea"/>
                <a:cs typeface="+mn-cs"/>
              </a:rPr>
              <a:t>Les libellés des modalités doivent respecter les cadres d’évaluation du programme et les libellés des compétences du bulletin (US: caractériser une période de l’histoire, interpréter une réalité sociale, interroger les réalités sociales dans une perspectives historique, construire sa conscience citoyenne…)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pPr rtl="0"/>
            <a:fld id="{68B68C18-1BF1-F447-95ED-60EAAE35426E}" type="slidenum">
              <a:rPr lang="fr-FR" smtClean="0"/>
              <a:t>24</a:t>
            </a:fld>
            <a:endParaRPr lang="fr-FR"/>
          </a:p>
        </p:txBody>
      </p:sp>
    </p:spTree>
    <p:extLst>
      <p:ext uri="{BB962C8B-B14F-4D97-AF65-F5344CB8AC3E}">
        <p14:creationId xmlns:p14="http://schemas.microsoft.com/office/powerpoint/2010/main" val="1793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4.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17995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729089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404839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sous-titre uniquem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fr-FR" noProof="0"/>
              <a:t>Modifiez le style du titre</a:t>
            </a:r>
          </a:p>
        </p:txBody>
      </p:sp>
      <p:sp>
        <p:nvSpPr>
          <p:cNvPr id="4" name="Espace réservé de la date 3"/>
          <p:cNvSpPr>
            <a:spLocks noGrp="1"/>
          </p:cNvSpPr>
          <p:nvPr>
            <p:ph type="dt" sz="half" idx="10"/>
          </p:nvPr>
        </p:nvSpPr>
        <p:spPr/>
        <p:txBody>
          <a:bodyPr rtlCol="0"/>
          <a:lstStyle>
            <a:lvl1pPr>
              <a:defRPr>
                <a:solidFill>
                  <a:schemeClr val="bg1"/>
                </a:solidFill>
              </a:defRPr>
            </a:lvl1pPr>
          </a:lstStyle>
          <a:p>
            <a:pPr rtl="0"/>
            <a:fld id="{664C4EF1-BDF9-4F8C-8CC6-7D5578971F52}" type="datetime1">
              <a:rPr lang="fr-FR" noProof="0" smtClean="0"/>
              <a:t>19/09/2025</a:t>
            </a:fld>
            <a:endParaRPr lang="fr-FR" noProof="0"/>
          </a:p>
        </p:txBody>
      </p:sp>
      <p:sp>
        <p:nvSpPr>
          <p:cNvPr id="5" name="Espace réservé du pied de page 4"/>
          <p:cNvSpPr>
            <a:spLocks noGrp="1"/>
          </p:cNvSpPr>
          <p:nvPr>
            <p:ph type="ftr" sz="quarter" idx="11"/>
          </p:nvPr>
        </p:nvSpPr>
        <p:spPr/>
        <p:txBody>
          <a:bodyPr rtlCol="0"/>
          <a:lstStyle>
            <a:lvl1pPr>
              <a:defRPr>
                <a:solidFill>
                  <a:schemeClr val="bg1"/>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13D2E340-0663-474B-992C-9192B5C45E57}" type="slidenum">
              <a:rPr lang="fr-FR" noProof="0" smtClean="0"/>
              <a:t>‹n°›</a:t>
            </a:fld>
            <a:endParaRPr lang="fr-FR" noProof="0"/>
          </a:p>
        </p:txBody>
      </p:sp>
      <p:sp>
        <p:nvSpPr>
          <p:cNvPr id="20" name="Espace réservé du texte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fr-FR" noProof="0"/>
              <a:t>Placez votre sous-titre ici</a:t>
            </a:r>
          </a:p>
        </p:txBody>
      </p:sp>
      <p:cxnSp>
        <p:nvCxnSpPr>
          <p:cNvPr id="21" name="Connecteur droit 20" title="Ligne pleine horizontal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46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 Image/ Puces d’icônes">
    <p:bg>
      <p:bgPr>
        <a:solidFill>
          <a:schemeClr val="bg2"/>
        </a:solidFill>
        <a:effectLst/>
      </p:bgPr>
    </p:bg>
    <p:spTree>
      <p:nvGrpSpPr>
        <p:cNvPr id="1" name=""/>
        <p:cNvGrpSpPr/>
        <p:nvPr/>
      </p:nvGrpSpPr>
      <p:grpSpPr>
        <a:xfrm>
          <a:off x="0" y="0"/>
          <a:ext cx="0" cy="0"/>
          <a:chOff x="0" y="0"/>
          <a:chExt cx="0" cy="0"/>
        </a:xfrm>
      </p:grpSpPr>
      <p:sp>
        <p:nvSpPr>
          <p:cNvPr id="9" name="Forme libre 6" title="Forme numéro de pag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fr-FR" noProof="0"/>
              <a:t>Modifiez le style du titre</a:t>
            </a:r>
          </a:p>
        </p:txBody>
      </p:sp>
      <p:sp>
        <p:nvSpPr>
          <p:cNvPr id="4" name="Espace réservé de la date 3"/>
          <p:cNvSpPr>
            <a:spLocks noGrp="1"/>
          </p:cNvSpPr>
          <p:nvPr>
            <p:ph type="dt" sz="half" idx="10"/>
          </p:nvPr>
        </p:nvSpPr>
        <p:spPr/>
        <p:txBody>
          <a:bodyPr rtlCol="0"/>
          <a:lstStyle>
            <a:lvl1pPr>
              <a:defRPr>
                <a:solidFill>
                  <a:schemeClr val="bg1"/>
                </a:solidFill>
              </a:defRPr>
            </a:lvl1pPr>
          </a:lstStyle>
          <a:p>
            <a:pPr rtl="0"/>
            <a:fld id="{C350586B-B203-46E3-8F62-A486443AA7AE}" type="datetime1">
              <a:rPr lang="fr-FR" noProof="0" smtClean="0"/>
              <a:t>19/09/2025</a:t>
            </a:fld>
            <a:endParaRPr lang="fr-FR" noProof="0"/>
          </a:p>
        </p:txBody>
      </p:sp>
      <p:sp>
        <p:nvSpPr>
          <p:cNvPr id="5" name="Espace réservé du pied de page 4"/>
          <p:cNvSpPr>
            <a:spLocks noGrp="1"/>
          </p:cNvSpPr>
          <p:nvPr>
            <p:ph type="ftr" sz="quarter" idx="11"/>
          </p:nvPr>
        </p:nvSpPr>
        <p:spPr/>
        <p:txBody>
          <a:bodyPr rtlCol="0"/>
          <a:lstStyle>
            <a:lvl1pPr>
              <a:defRPr>
                <a:solidFill>
                  <a:schemeClr val="bg1"/>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13D2E340-0663-474B-992C-9192B5C45E57}" type="slidenum">
              <a:rPr lang="fr-FR" noProof="0" smtClean="0"/>
              <a:t>‹n°›</a:t>
            </a:fld>
            <a:endParaRPr lang="fr-FR" noProof="0"/>
          </a:p>
        </p:txBody>
      </p:sp>
      <p:sp>
        <p:nvSpPr>
          <p:cNvPr id="20" name="Espace réservé du texte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fr-FR" noProof="0"/>
              <a:t>Placez votre sous-titre ici</a:t>
            </a:r>
          </a:p>
        </p:txBody>
      </p:sp>
      <p:cxnSp>
        <p:nvCxnSpPr>
          <p:cNvPr id="21" name="Connecteur droit 20" title="Ligne pleine horizontal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11" name="Espace réservé du texte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12" name="Espace réservé du texte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7" name="Espace réservé du texte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16" name="Espace réservé du texte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19" name="Espace réservé du texte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fr-FR" noProof="0"/>
              <a:t>Description de l’élément</a:t>
            </a:r>
          </a:p>
        </p:txBody>
      </p:sp>
      <p:sp>
        <p:nvSpPr>
          <p:cNvPr id="23" name="Espace réservé d’image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
        <p:nvSpPr>
          <p:cNvPr id="25" name="Espace réservé d’image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
        <p:nvSpPr>
          <p:cNvPr id="27" name="Espace réservé d’image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
        <p:nvSpPr>
          <p:cNvPr id="31" name="Espace réservé d’image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
        <p:nvSpPr>
          <p:cNvPr id="33" name="Espace réservé d’image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
        <p:nvSpPr>
          <p:cNvPr id="35" name="Espace réservé d’image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fr-FR" noProof="0"/>
              <a:t>Insérez une icône ou une image</a:t>
            </a:r>
          </a:p>
        </p:txBody>
      </p:sp>
    </p:spTree>
    <p:extLst>
      <p:ext uri="{BB962C8B-B14F-4D97-AF65-F5344CB8AC3E}">
        <p14:creationId xmlns:p14="http://schemas.microsoft.com/office/powerpoint/2010/main" val="2720575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b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DD53E86-9B89-FC3C-BEE0-830B86F2717A}"/>
              </a:ext>
            </a:extLst>
          </p:cNvPr>
          <p:cNvPicPr>
            <a:picLocks noChangeAspect="1"/>
          </p:cNvPicPr>
          <p:nvPr userDrawn="1"/>
        </p:nvPicPr>
        <p:blipFill>
          <a:blip r:embed="rId2"/>
          <a:stretch>
            <a:fillRect/>
          </a:stretch>
        </p:blipFill>
        <p:spPr>
          <a:xfrm>
            <a:off x="-1509792" y="-136634"/>
            <a:ext cx="13764854" cy="7115566"/>
          </a:xfrm>
          <a:prstGeom prst="rect">
            <a:avLst/>
          </a:prstGeom>
        </p:spPr>
      </p:pic>
      <p:sp>
        <p:nvSpPr>
          <p:cNvPr id="2" name="Title 1">
            <a:extLst>
              <a:ext uri="{FF2B5EF4-FFF2-40B4-BE49-F238E27FC236}">
                <a16:creationId xmlns:a16="http://schemas.microsoft.com/office/drawing/2014/main" id="{2E78EF92-136C-06D3-5537-DC7E7758EAC0}"/>
              </a:ext>
            </a:extLst>
          </p:cNvPr>
          <p:cNvSpPr>
            <a:spLocks noGrp="1"/>
          </p:cNvSpPr>
          <p:nvPr>
            <p:ph type="title"/>
          </p:nvPr>
        </p:nvSpPr>
        <p:spPr>
          <a:xfrm>
            <a:off x="3369301" y="1737533"/>
            <a:ext cx="5610312" cy="3343914"/>
          </a:xfrm>
        </p:spPr>
        <p:txBody>
          <a:bodyPr anchor="b">
            <a:normAutofit/>
          </a:bodyPr>
          <a:lstStyle>
            <a:lvl1pPr algn="ctr">
              <a:defRPr sz="8000" b="1">
                <a:solidFill>
                  <a:srgbClr val="13459F"/>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5" name="Picture 14">
            <a:extLst>
              <a:ext uri="{FF2B5EF4-FFF2-40B4-BE49-F238E27FC236}">
                <a16:creationId xmlns:a16="http://schemas.microsoft.com/office/drawing/2014/main" id="{1E9EB6C2-21A9-1102-0109-7A85029751F9}"/>
              </a:ext>
            </a:extLst>
          </p:cNvPr>
          <p:cNvPicPr>
            <a:picLocks noChangeAspect="1"/>
          </p:cNvPicPr>
          <p:nvPr userDrawn="1"/>
        </p:nvPicPr>
        <p:blipFill>
          <a:blip r:embed="rId3"/>
          <a:srcRect/>
          <a:stretch/>
        </p:blipFill>
        <p:spPr>
          <a:xfrm>
            <a:off x="8979613" y="5217937"/>
            <a:ext cx="2078553" cy="692851"/>
          </a:xfrm>
          <a:prstGeom prst="rect">
            <a:avLst/>
          </a:prstGeom>
        </p:spPr>
      </p:pic>
      <p:sp>
        <p:nvSpPr>
          <p:cNvPr id="16" name="Oval 15">
            <a:extLst>
              <a:ext uri="{FF2B5EF4-FFF2-40B4-BE49-F238E27FC236}">
                <a16:creationId xmlns:a16="http://schemas.microsoft.com/office/drawing/2014/main" id="{14F9ED98-E9E4-0A9C-25F0-1840708B8A2C}"/>
              </a:ext>
            </a:extLst>
          </p:cNvPr>
          <p:cNvSpPr/>
          <p:nvPr userDrawn="1"/>
        </p:nvSpPr>
        <p:spPr>
          <a:xfrm>
            <a:off x="-807084" y="-773130"/>
            <a:ext cx="3473677" cy="3473677"/>
          </a:xfrm>
          <a:prstGeom prst="ellipse">
            <a:avLst/>
          </a:prstGeom>
          <a:solidFill>
            <a:srgbClr val="224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4CA7CD0-C220-ED73-8367-916452C95D6F}"/>
              </a:ext>
            </a:extLst>
          </p:cNvPr>
          <p:cNvPicPr>
            <a:picLocks noChangeAspect="1"/>
          </p:cNvPicPr>
          <p:nvPr userDrawn="1"/>
        </p:nvPicPr>
        <p:blipFill>
          <a:blip r:embed="rId4"/>
          <a:stretch>
            <a:fillRect/>
          </a:stretch>
        </p:blipFill>
        <p:spPr>
          <a:xfrm>
            <a:off x="-199491" y="-136634"/>
            <a:ext cx="2644740" cy="2644740"/>
          </a:xfrm>
          <a:prstGeom prst="rect">
            <a:avLst/>
          </a:prstGeom>
        </p:spPr>
      </p:pic>
      <p:cxnSp>
        <p:nvCxnSpPr>
          <p:cNvPr id="20" name="Straight Connector 19">
            <a:extLst>
              <a:ext uri="{FF2B5EF4-FFF2-40B4-BE49-F238E27FC236}">
                <a16:creationId xmlns:a16="http://schemas.microsoft.com/office/drawing/2014/main" id="{15BFC091-EF04-84B9-94AA-8420E9EC9EEC}"/>
              </a:ext>
            </a:extLst>
          </p:cNvPr>
          <p:cNvCxnSpPr>
            <a:cxnSpLocks/>
          </p:cNvCxnSpPr>
          <p:nvPr userDrawn="1"/>
        </p:nvCxnSpPr>
        <p:spPr>
          <a:xfrm>
            <a:off x="349256" y="5631328"/>
            <a:ext cx="8354291"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7132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9F522C-4833-2BF5-2FF8-6C39B9CD9ED7}"/>
              </a:ext>
            </a:extLst>
          </p:cNvPr>
          <p:cNvPicPr>
            <a:picLocks noChangeAspect="1"/>
          </p:cNvPicPr>
          <p:nvPr userDrawn="1"/>
        </p:nvPicPr>
        <p:blipFill>
          <a:blip r:embed="rId2"/>
          <a:stretch>
            <a:fillRect/>
          </a:stretch>
        </p:blipFill>
        <p:spPr>
          <a:xfrm>
            <a:off x="8305801" y="3745676"/>
            <a:ext cx="3886199" cy="3112324"/>
          </a:xfrm>
          <a:prstGeom prst="rect">
            <a:avLst/>
          </a:prstGeom>
        </p:spPr>
      </p:pic>
      <p:pic>
        <p:nvPicPr>
          <p:cNvPr id="9" name="Picture 8">
            <a:extLst>
              <a:ext uri="{FF2B5EF4-FFF2-40B4-BE49-F238E27FC236}">
                <a16:creationId xmlns:a16="http://schemas.microsoft.com/office/drawing/2014/main" id="{95A469AA-14C8-622D-23FF-304B8FAFC177}"/>
              </a:ext>
            </a:extLst>
          </p:cNvPr>
          <p:cNvPicPr>
            <a:picLocks noChangeAspect="1"/>
          </p:cNvPicPr>
          <p:nvPr userDrawn="1"/>
        </p:nvPicPr>
        <p:blipFill>
          <a:blip r:embed="rId3"/>
          <a:stretch>
            <a:fillRect/>
          </a:stretch>
        </p:blipFill>
        <p:spPr>
          <a:xfrm>
            <a:off x="-990264" y="-1277046"/>
            <a:ext cx="13803153" cy="8758158"/>
          </a:xfrm>
          <a:prstGeom prst="rect">
            <a:avLst/>
          </a:prstGeom>
        </p:spPr>
      </p:pic>
      <p:sp>
        <p:nvSpPr>
          <p:cNvPr id="4" name="Picture Placeholder 1">
            <a:extLst>
              <a:ext uri="{FF2B5EF4-FFF2-40B4-BE49-F238E27FC236}">
                <a16:creationId xmlns:a16="http://schemas.microsoft.com/office/drawing/2014/main" id="{344CB842-7C7B-229D-84C4-A7E8F4615BCF}"/>
              </a:ext>
            </a:extLst>
          </p:cNvPr>
          <p:cNvSpPr>
            <a:spLocks noGrp="1"/>
          </p:cNvSpPr>
          <p:nvPr>
            <p:ph type="pic" idx="1"/>
          </p:nvPr>
        </p:nvSpPr>
        <p:spPr>
          <a:xfrm>
            <a:off x="876475" y="2411487"/>
            <a:ext cx="10061155" cy="3787774"/>
          </a:xfrm>
        </p:spPr>
      </p:sp>
      <p:pic>
        <p:nvPicPr>
          <p:cNvPr id="2" name="Picture 1">
            <a:extLst>
              <a:ext uri="{FF2B5EF4-FFF2-40B4-BE49-F238E27FC236}">
                <a16:creationId xmlns:a16="http://schemas.microsoft.com/office/drawing/2014/main" id="{C071993C-AFAF-DEA6-F3D4-AC3FB99D2F58}"/>
              </a:ext>
            </a:extLst>
          </p:cNvPr>
          <p:cNvPicPr>
            <a:picLocks noChangeAspect="1"/>
          </p:cNvPicPr>
          <p:nvPr userDrawn="1"/>
        </p:nvPicPr>
        <p:blipFill>
          <a:blip r:embed="rId4"/>
          <a:stretch>
            <a:fillRect/>
          </a:stretch>
        </p:blipFill>
        <p:spPr>
          <a:xfrm>
            <a:off x="7924800" y="3440546"/>
            <a:ext cx="4267200" cy="3417455"/>
          </a:xfrm>
          <a:prstGeom prst="rect">
            <a:avLst/>
          </a:prstGeom>
        </p:spPr>
      </p:pic>
      <p:sp>
        <p:nvSpPr>
          <p:cNvPr id="6" name="Title 1">
            <a:extLst>
              <a:ext uri="{FF2B5EF4-FFF2-40B4-BE49-F238E27FC236}">
                <a16:creationId xmlns:a16="http://schemas.microsoft.com/office/drawing/2014/main" id="{7100B305-C8ED-DAD3-17A1-C6A9EB3CB99A}"/>
              </a:ext>
            </a:extLst>
          </p:cNvPr>
          <p:cNvSpPr>
            <a:spLocks noGrp="1"/>
          </p:cNvSpPr>
          <p:nvPr>
            <p:ph type="title"/>
          </p:nvPr>
        </p:nvSpPr>
        <p:spPr>
          <a:xfrm>
            <a:off x="813720" y="1193822"/>
            <a:ext cx="10515600" cy="703136"/>
          </a:xfrm>
        </p:spPr>
        <p:txBody>
          <a:bodyPr/>
          <a:lstStyle>
            <a:lvl1pPr>
              <a:defRPr b="1">
                <a:solidFill>
                  <a:srgbClr val="13459F"/>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3" name="Picture 2">
            <a:extLst>
              <a:ext uri="{FF2B5EF4-FFF2-40B4-BE49-F238E27FC236}">
                <a16:creationId xmlns:a16="http://schemas.microsoft.com/office/drawing/2014/main" id="{77300E9B-D23C-4255-B379-78589F75B8AA}"/>
              </a:ext>
            </a:extLst>
          </p:cNvPr>
          <p:cNvPicPr>
            <a:picLocks noChangeAspect="1"/>
          </p:cNvPicPr>
          <p:nvPr userDrawn="1"/>
        </p:nvPicPr>
        <p:blipFill>
          <a:blip r:embed="rId5"/>
          <a:srcRect/>
          <a:stretch/>
        </p:blipFill>
        <p:spPr>
          <a:xfrm>
            <a:off x="9361473" y="5859332"/>
            <a:ext cx="1657809" cy="552603"/>
          </a:xfrm>
          <a:prstGeom prst="rect">
            <a:avLst/>
          </a:prstGeom>
        </p:spPr>
      </p:pic>
      <p:cxnSp>
        <p:nvCxnSpPr>
          <p:cNvPr id="5" name="Straight Connector 4">
            <a:extLst>
              <a:ext uri="{FF2B5EF4-FFF2-40B4-BE49-F238E27FC236}">
                <a16:creationId xmlns:a16="http://schemas.microsoft.com/office/drawing/2014/main" id="{C75A7280-BFB3-47A3-ADC4-EFB3F0DEAD15}"/>
              </a:ext>
            </a:extLst>
          </p:cNvPr>
          <p:cNvCxnSpPr>
            <a:cxnSpLocks/>
          </p:cNvCxnSpPr>
          <p:nvPr userDrawn="1"/>
        </p:nvCxnSpPr>
        <p:spPr>
          <a:xfrm>
            <a:off x="876475" y="6132476"/>
            <a:ext cx="663063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09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s-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B61272-DB5D-9B6A-EA31-9F004C6F137F}"/>
              </a:ext>
            </a:extLst>
          </p:cNvPr>
          <p:cNvSpPr/>
          <p:nvPr userDrawn="1"/>
        </p:nvSpPr>
        <p:spPr>
          <a:xfrm>
            <a:off x="-375138" y="0"/>
            <a:ext cx="12567138" cy="6940062"/>
          </a:xfrm>
          <a:prstGeom prst="rect">
            <a:avLst/>
          </a:prstGeom>
          <a:solidFill>
            <a:schemeClr val="bg1">
              <a:lumMod val="85000"/>
              <a:alpha val="6993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B335BB0-3925-67F0-37BA-8893EA67A0E0}"/>
              </a:ext>
            </a:extLst>
          </p:cNvPr>
          <p:cNvPicPr>
            <a:picLocks noChangeAspect="1"/>
          </p:cNvPicPr>
          <p:nvPr userDrawn="1"/>
        </p:nvPicPr>
        <p:blipFill>
          <a:blip r:embed="rId2"/>
          <a:stretch>
            <a:fillRect/>
          </a:stretch>
        </p:blipFill>
        <p:spPr>
          <a:xfrm>
            <a:off x="6248400" y="0"/>
            <a:ext cx="5943600" cy="6858000"/>
          </a:xfrm>
          <a:prstGeom prst="rect">
            <a:avLst/>
          </a:prstGeom>
        </p:spPr>
      </p:pic>
      <p:pic>
        <p:nvPicPr>
          <p:cNvPr id="12" name="Picture 11">
            <a:extLst>
              <a:ext uri="{FF2B5EF4-FFF2-40B4-BE49-F238E27FC236}">
                <a16:creationId xmlns:a16="http://schemas.microsoft.com/office/drawing/2014/main" id="{C8BAD99F-7F6C-4617-508A-EE6A2924B0C8}"/>
              </a:ext>
            </a:extLst>
          </p:cNvPr>
          <p:cNvPicPr>
            <a:picLocks noChangeAspect="1"/>
          </p:cNvPicPr>
          <p:nvPr userDrawn="1"/>
        </p:nvPicPr>
        <p:blipFill>
          <a:blip r:embed="rId3"/>
          <a:stretch>
            <a:fillRect/>
          </a:stretch>
        </p:blipFill>
        <p:spPr>
          <a:xfrm>
            <a:off x="7244658" y="5204245"/>
            <a:ext cx="1237583" cy="2475163"/>
          </a:xfrm>
          <a:prstGeom prst="rect">
            <a:avLst/>
          </a:prstGeom>
        </p:spPr>
      </p:pic>
      <p:pic>
        <p:nvPicPr>
          <p:cNvPr id="13" name="Picture 12">
            <a:extLst>
              <a:ext uri="{FF2B5EF4-FFF2-40B4-BE49-F238E27FC236}">
                <a16:creationId xmlns:a16="http://schemas.microsoft.com/office/drawing/2014/main" id="{99746722-6857-07C4-4A68-F80DCB5EFBE9}"/>
              </a:ext>
            </a:extLst>
          </p:cNvPr>
          <p:cNvPicPr>
            <a:picLocks noChangeAspect="1"/>
          </p:cNvPicPr>
          <p:nvPr userDrawn="1"/>
        </p:nvPicPr>
        <p:blipFill>
          <a:blip r:embed="rId4"/>
          <a:stretch>
            <a:fillRect/>
          </a:stretch>
        </p:blipFill>
        <p:spPr>
          <a:xfrm>
            <a:off x="9980007" y="-1017746"/>
            <a:ext cx="2211994" cy="4423988"/>
          </a:xfrm>
          <a:prstGeom prst="rect">
            <a:avLst/>
          </a:prstGeom>
        </p:spPr>
      </p:pic>
      <p:sp>
        <p:nvSpPr>
          <p:cNvPr id="14" name="Oval 13">
            <a:extLst>
              <a:ext uri="{FF2B5EF4-FFF2-40B4-BE49-F238E27FC236}">
                <a16:creationId xmlns:a16="http://schemas.microsoft.com/office/drawing/2014/main" id="{4CBA17BE-29F8-E830-4873-C9F651CD3FBA}"/>
              </a:ext>
            </a:extLst>
          </p:cNvPr>
          <p:cNvSpPr/>
          <p:nvPr userDrawn="1"/>
        </p:nvSpPr>
        <p:spPr>
          <a:xfrm>
            <a:off x="-1254369" y="-3719892"/>
            <a:ext cx="9663483" cy="96634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24363C-E1DC-618F-6936-E352B627E1B3}"/>
              </a:ext>
            </a:extLst>
          </p:cNvPr>
          <p:cNvPicPr>
            <a:picLocks noChangeAspect="1"/>
          </p:cNvPicPr>
          <p:nvPr userDrawn="1"/>
        </p:nvPicPr>
        <p:blipFill>
          <a:blip r:embed="rId5"/>
          <a:srcRect/>
          <a:stretch/>
        </p:blipFill>
        <p:spPr>
          <a:xfrm>
            <a:off x="9361472" y="5859332"/>
            <a:ext cx="1657811" cy="552603"/>
          </a:xfrm>
          <a:prstGeom prst="rect">
            <a:avLst/>
          </a:prstGeom>
        </p:spPr>
      </p:pic>
    </p:spTree>
    <p:extLst>
      <p:ext uri="{BB962C8B-B14F-4D97-AF65-F5344CB8AC3E}">
        <p14:creationId xmlns:p14="http://schemas.microsoft.com/office/powerpoint/2010/main" val="1640150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re +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C7B8EC-9C91-1A92-B570-A4DE9C2E1481}"/>
              </a:ext>
            </a:extLst>
          </p:cNvPr>
          <p:cNvPicPr>
            <a:picLocks noChangeAspect="1"/>
          </p:cNvPicPr>
          <p:nvPr userDrawn="1"/>
        </p:nvPicPr>
        <p:blipFill>
          <a:blip r:embed="rId2"/>
          <a:stretch>
            <a:fillRect/>
          </a:stretch>
        </p:blipFill>
        <p:spPr>
          <a:xfrm>
            <a:off x="8305801" y="3745676"/>
            <a:ext cx="3886199" cy="3112324"/>
          </a:xfrm>
          <a:prstGeom prst="rect">
            <a:avLst/>
          </a:prstGeom>
        </p:spPr>
      </p:pic>
      <p:pic>
        <p:nvPicPr>
          <p:cNvPr id="13" name="Picture 12">
            <a:extLst>
              <a:ext uri="{FF2B5EF4-FFF2-40B4-BE49-F238E27FC236}">
                <a16:creationId xmlns:a16="http://schemas.microsoft.com/office/drawing/2014/main" id="{474A342F-FDB0-8F7C-BF02-ACFFB7D0CBDE}"/>
              </a:ext>
            </a:extLst>
          </p:cNvPr>
          <p:cNvPicPr>
            <a:picLocks noChangeAspect="1"/>
          </p:cNvPicPr>
          <p:nvPr userDrawn="1"/>
        </p:nvPicPr>
        <p:blipFill>
          <a:blip r:embed="rId3"/>
          <a:stretch>
            <a:fillRect/>
          </a:stretch>
        </p:blipFill>
        <p:spPr>
          <a:xfrm>
            <a:off x="-990264" y="-1277046"/>
            <a:ext cx="13803153" cy="8758158"/>
          </a:xfrm>
          <a:prstGeom prst="rect">
            <a:avLst/>
          </a:prstGeom>
        </p:spPr>
      </p:pic>
      <p:sp>
        <p:nvSpPr>
          <p:cNvPr id="2" name="Title 1">
            <a:extLst>
              <a:ext uri="{FF2B5EF4-FFF2-40B4-BE49-F238E27FC236}">
                <a16:creationId xmlns:a16="http://schemas.microsoft.com/office/drawing/2014/main" id="{2207F0D9-381B-883E-D001-ACB362B206CD}"/>
              </a:ext>
            </a:extLst>
          </p:cNvPr>
          <p:cNvSpPr>
            <a:spLocks noGrp="1"/>
          </p:cNvSpPr>
          <p:nvPr>
            <p:ph type="title"/>
          </p:nvPr>
        </p:nvSpPr>
        <p:spPr>
          <a:xfrm>
            <a:off x="813720" y="1207008"/>
            <a:ext cx="5282280" cy="1121390"/>
          </a:xfrm>
        </p:spPr>
        <p:txBody>
          <a:bodyPr/>
          <a:lstStyle>
            <a:lvl1pPr>
              <a:lnSpc>
                <a:spcPct val="100000"/>
              </a:lnSpc>
              <a:defRPr b="1">
                <a:solidFill>
                  <a:srgbClr val="13459F"/>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DF465F3-AD80-C7AE-FC8C-601C5AB9EE9D}"/>
              </a:ext>
            </a:extLst>
          </p:cNvPr>
          <p:cNvSpPr>
            <a:spLocks noGrp="1"/>
          </p:cNvSpPr>
          <p:nvPr>
            <p:ph sz="half" idx="1"/>
          </p:nvPr>
        </p:nvSpPr>
        <p:spPr>
          <a:xfrm>
            <a:off x="838200" y="2690335"/>
            <a:ext cx="5181600" cy="2542403"/>
          </a:xfrm>
        </p:spPr>
        <p:txBody>
          <a:bodyPr>
            <a:normAutofit/>
          </a:bodyPr>
          <a:lstStyle>
            <a:lvl1pPr marL="0" indent="0">
              <a:lnSpc>
                <a:spcPct val="100000"/>
              </a:lnSpc>
              <a:buClr>
                <a:schemeClr val="accent2"/>
              </a:buClr>
              <a:buFont typeface="Arial" panose="020B0604020202020204" pitchFamily="34" charset="0"/>
              <a:buNone/>
              <a:defRPr sz="1800">
                <a:solidFill>
                  <a:srgbClr val="13459F"/>
                </a:solidFill>
                <a:latin typeface="+mj-lt"/>
              </a:defRPr>
            </a:lvl1pPr>
          </a:lstStyle>
          <a:p>
            <a:pPr lvl="0"/>
            <a:r>
              <a:rPr lang="en-US"/>
              <a:t>Click to edit Master text styles</a:t>
            </a:r>
          </a:p>
        </p:txBody>
      </p:sp>
      <p:sp>
        <p:nvSpPr>
          <p:cNvPr id="5" name="Picture Placeholder 2">
            <a:extLst>
              <a:ext uri="{FF2B5EF4-FFF2-40B4-BE49-F238E27FC236}">
                <a16:creationId xmlns:a16="http://schemas.microsoft.com/office/drawing/2014/main" id="{334D939E-CDEE-06F0-D4E0-54885884D683}"/>
              </a:ext>
            </a:extLst>
          </p:cNvPr>
          <p:cNvSpPr>
            <a:spLocks noGrp="1"/>
          </p:cNvSpPr>
          <p:nvPr>
            <p:ph type="pic" idx="10"/>
          </p:nvPr>
        </p:nvSpPr>
        <p:spPr>
          <a:xfrm>
            <a:off x="6096000" y="739070"/>
            <a:ext cx="6172200" cy="3787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2E5E910D-A179-43FC-530A-904C9D9E2624}"/>
              </a:ext>
            </a:extLst>
          </p:cNvPr>
          <p:cNvPicPr>
            <a:picLocks noChangeAspect="1"/>
          </p:cNvPicPr>
          <p:nvPr userDrawn="1"/>
        </p:nvPicPr>
        <p:blipFill>
          <a:blip r:embed="rId4"/>
          <a:stretch>
            <a:fillRect/>
          </a:stretch>
        </p:blipFill>
        <p:spPr>
          <a:xfrm>
            <a:off x="6095999" y="-74651"/>
            <a:ext cx="3262489" cy="1627442"/>
          </a:xfrm>
          <a:prstGeom prst="rect">
            <a:avLst/>
          </a:prstGeom>
        </p:spPr>
      </p:pic>
      <p:pic>
        <p:nvPicPr>
          <p:cNvPr id="8" name="Picture 7">
            <a:extLst>
              <a:ext uri="{FF2B5EF4-FFF2-40B4-BE49-F238E27FC236}">
                <a16:creationId xmlns:a16="http://schemas.microsoft.com/office/drawing/2014/main" id="{4FE5A709-3C1A-0508-5DB7-5F9592222E14}"/>
              </a:ext>
            </a:extLst>
          </p:cNvPr>
          <p:cNvPicPr>
            <a:picLocks noChangeAspect="1"/>
          </p:cNvPicPr>
          <p:nvPr userDrawn="1"/>
        </p:nvPicPr>
        <p:blipFill>
          <a:blip r:embed="rId5"/>
          <a:srcRect/>
          <a:stretch/>
        </p:blipFill>
        <p:spPr>
          <a:xfrm>
            <a:off x="9361473" y="5859332"/>
            <a:ext cx="1657809" cy="552603"/>
          </a:xfrm>
          <a:prstGeom prst="rect">
            <a:avLst/>
          </a:prstGeom>
        </p:spPr>
      </p:pic>
      <p:cxnSp>
        <p:nvCxnSpPr>
          <p:cNvPr id="9" name="Straight Connector 8">
            <a:extLst>
              <a:ext uri="{FF2B5EF4-FFF2-40B4-BE49-F238E27FC236}">
                <a16:creationId xmlns:a16="http://schemas.microsoft.com/office/drawing/2014/main" id="{F2697364-083F-9CA8-05DA-4603997684E6}"/>
              </a:ext>
            </a:extLst>
          </p:cNvPr>
          <p:cNvCxnSpPr>
            <a:cxnSpLocks/>
          </p:cNvCxnSpPr>
          <p:nvPr userDrawn="1"/>
        </p:nvCxnSpPr>
        <p:spPr>
          <a:xfrm>
            <a:off x="813720" y="6132476"/>
            <a:ext cx="8268658"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2505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 tex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C7B8EC-9C91-1A92-B570-A4DE9C2E1481}"/>
              </a:ext>
            </a:extLst>
          </p:cNvPr>
          <p:cNvPicPr>
            <a:picLocks noChangeAspect="1"/>
          </p:cNvPicPr>
          <p:nvPr userDrawn="1"/>
        </p:nvPicPr>
        <p:blipFill>
          <a:blip r:embed="rId2"/>
          <a:stretch>
            <a:fillRect/>
          </a:stretch>
        </p:blipFill>
        <p:spPr>
          <a:xfrm>
            <a:off x="8305801" y="3745676"/>
            <a:ext cx="3886199" cy="3112324"/>
          </a:xfrm>
          <a:prstGeom prst="rect">
            <a:avLst/>
          </a:prstGeom>
        </p:spPr>
      </p:pic>
      <p:pic>
        <p:nvPicPr>
          <p:cNvPr id="13" name="Picture 12">
            <a:extLst>
              <a:ext uri="{FF2B5EF4-FFF2-40B4-BE49-F238E27FC236}">
                <a16:creationId xmlns:a16="http://schemas.microsoft.com/office/drawing/2014/main" id="{474A342F-FDB0-8F7C-BF02-ACFFB7D0CBDE}"/>
              </a:ext>
            </a:extLst>
          </p:cNvPr>
          <p:cNvPicPr>
            <a:picLocks noChangeAspect="1"/>
          </p:cNvPicPr>
          <p:nvPr userDrawn="1"/>
        </p:nvPicPr>
        <p:blipFill>
          <a:blip r:embed="rId3"/>
          <a:stretch>
            <a:fillRect/>
          </a:stretch>
        </p:blipFill>
        <p:spPr>
          <a:xfrm>
            <a:off x="-1061982" y="-1227432"/>
            <a:ext cx="13803153" cy="8758158"/>
          </a:xfrm>
          <a:prstGeom prst="rect">
            <a:avLst/>
          </a:prstGeom>
        </p:spPr>
      </p:pic>
      <p:sp>
        <p:nvSpPr>
          <p:cNvPr id="2" name="Title 1">
            <a:extLst>
              <a:ext uri="{FF2B5EF4-FFF2-40B4-BE49-F238E27FC236}">
                <a16:creationId xmlns:a16="http://schemas.microsoft.com/office/drawing/2014/main" id="{2207F0D9-381B-883E-D001-ACB362B206CD}"/>
              </a:ext>
            </a:extLst>
          </p:cNvPr>
          <p:cNvSpPr>
            <a:spLocks noGrp="1"/>
          </p:cNvSpPr>
          <p:nvPr>
            <p:ph type="title"/>
          </p:nvPr>
        </p:nvSpPr>
        <p:spPr>
          <a:xfrm>
            <a:off x="813720" y="1625262"/>
            <a:ext cx="10515600" cy="703136"/>
          </a:xfrm>
        </p:spPr>
        <p:txBody>
          <a:bodyPr/>
          <a:lstStyle>
            <a:lvl1pPr>
              <a:defRPr b="1">
                <a:solidFill>
                  <a:srgbClr val="13459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DF465F3-AD80-C7AE-FC8C-601C5AB9EE9D}"/>
              </a:ext>
            </a:extLst>
          </p:cNvPr>
          <p:cNvSpPr>
            <a:spLocks noGrp="1"/>
          </p:cNvSpPr>
          <p:nvPr>
            <p:ph sz="half" idx="1"/>
          </p:nvPr>
        </p:nvSpPr>
        <p:spPr>
          <a:xfrm>
            <a:off x="838199" y="2690335"/>
            <a:ext cx="4713111" cy="2542403"/>
          </a:xfrm>
        </p:spPr>
        <p:txBody>
          <a:bodyPr>
            <a:normAutofit/>
          </a:bodyPr>
          <a:lstStyle>
            <a:lvl1pPr marL="0" indent="0">
              <a:lnSpc>
                <a:spcPct val="100000"/>
              </a:lnSpc>
              <a:buClr>
                <a:schemeClr val="accent2"/>
              </a:buClr>
              <a:buFont typeface="Arial" panose="020B0604020202020204" pitchFamily="34" charset="0"/>
              <a:buNone/>
              <a:defRPr sz="1800" spc="0">
                <a:solidFill>
                  <a:srgbClr val="13459F"/>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en-US" dirty="0"/>
              <a:t>Click to edit Master text styles</a:t>
            </a:r>
          </a:p>
        </p:txBody>
      </p:sp>
      <p:pic>
        <p:nvPicPr>
          <p:cNvPr id="8" name="Picture 7">
            <a:extLst>
              <a:ext uri="{FF2B5EF4-FFF2-40B4-BE49-F238E27FC236}">
                <a16:creationId xmlns:a16="http://schemas.microsoft.com/office/drawing/2014/main" id="{54E36832-7766-066F-CD3B-57075306118C}"/>
              </a:ext>
            </a:extLst>
          </p:cNvPr>
          <p:cNvPicPr>
            <a:picLocks noChangeAspect="1"/>
          </p:cNvPicPr>
          <p:nvPr userDrawn="1"/>
        </p:nvPicPr>
        <p:blipFill>
          <a:blip r:embed="rId4"/>
          <a:stretch>
            <a:fillRect/>
          </a:stretch>
        </p:blipFill>
        <p:spPr>
          <a:xfrm rot="16200000">
            <a:off x="-817524" y="5453313"/>
            <a:ext cx="3262489" cy="1627442"/>
          </a:xfrm>
          <a:prstGeom prst="rect">
            <a:avLst/>
          </a:prstGeom>
        </p:spPr>
      </p:pic>
      <p:sp>
        <p:nvSpPr>
          <p:cNvPr id="7" name="Content Placeholder 2">
            <a:extLst>
              <a:ext uri="{FF2B5EF4-FFF2-40B4-BE49-F238E27FC236}">
                <a16:creationId xmlns:a16="http://schemas.microsoft.com/office/drawing/2014/main" id="{AAC9E99A-335F-71CF-1864-B38B9C06B1D3}"/>
              </a:ext>
            </a:extLst>
          </p:cNvPr>
          <p:cNvSpPr>
            <a:spLocks noGrp="1"/>
          </p:cNvSpPr>
          <p:nvPr>
            <p:ph sz="half" idx="10"/>
          </p:nvPr>
        </p:nvSpPr>
        <p:spPr>
          <a:xfrm>
            <a:off x="6166554" y="2690335"/>
            <a:ext cx="4713111" cy="2542403"/>
          </a:xfrm>
        </p:spPr>
        <p:txBody>
          <a:bodyPr>
            <a:normAutofit/>
          </a:bodyPr>
          <a:lstStyle>
            <a:lvl1pPr marL="0" indent="0">
              <a:lnSpc>
                <a:spcPct val="100000"/>
              </a:lnSpc>
              <a:buClr>
                <a:schemeClr val="accent2"/>
              </a:buClr>
              <a:buFont typeface="Arial" panose="020B0604020202020204" pitchFamily="34" charset="0"/>
              <a:buNone/>
              <a:defRPr sz="1800" spc="0">
                <a:solidFill>
                  <a:srgbClr val="13459F"/>
                </a:solidFill>
                <a:latin typeface="+mj-lt"/>
              </a:defRPr>
            </a:lvl1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en-US" dirty="0"/>
              <a:t>Click to edit Master text styles</a:t>
            </a:r>
          </a:p>
        </p:txBody>
      </p:sp>
      <p:pic>
        <p:nvPicPr>
          <p:cNvPr id="4" name="Picture 3">
            <a:extLst>
              <a:ext uri="{FF2B5EF4-FFF2-40B4-BE49-F238E27FC236}">
                <a16:creationId xmlns:a16="http://schemas.microsoft.com/office/drawing/2014/main" id="{9D554736-81C5-603C-A553-5F3EDD99456C}"/>
              </a:ext>
            </a:extLst>
          </p:cNvPr>
          <p:cNvPicPr>
            <a:picLocks noChangeAspect="1"/>
          </p:cNvPicPr>
          <p:nvPr userDrawn="1"/>
        </p:nvPicPr>
        <p:blipFill>
          <a:blip r:embed="rId5"/>
          <a:srcRect/>
          <a:stretch/>
        </p:blipFill>
        <p:spPr>
          <a:xfrm>
            <a:off x="9361473" y="5859332"/>
            <a:ext cx="1657809" cy="552603"/>
          </a:xfrm>
          <a:prstGeom prst="rect">
            <a:avLst/>
          </a:prstGeom>
        </p:spPr>
      </p:pic>
      <p:cxnSp>
        <p:nvCxnSpPr>
          <p:cNvPr id="5" name="Straight Connector 4">
            <a:extLst>
              <a:ext uri="{FF2B5EF4-FFF2-40B4-BE49-F238E27FC236}">
                <a16:creationId xmlns:a16="http://schemas.microsoft.com/office/drawing/2014/main" id="{F8679576-C371-9833-6489-C34FF61F0F95}"/>
              </a:ext>
            </a:extLst>
          </p:cNvPr>
          <p:cNvCxnSpPr>
            <a:cxnSpLocks/>
          </p:cNvCxnSpPr>
          <p:nvPr userDrawn="1"/>
        </p:nvCxnSpPr>
        <p:spPr>
          <a:xfrm>
            <a:off x="2024185" y="6132476"/>
            <a:ext cx="7058193"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9107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60E2B1-38F1-CA53-DB0F-8D61343BBFC8}"/>
              </a:ext>
            </a:extLst>
          </p:cNvPr>
          <p:cNvSpPr/>
          <p:nvPr userDrawn="1"/>
        </p:nvSpPr>
        <p:spPr>
          <a:xfrm>
            <a:off x="-375138" y="0"/>
            <a:ext cx="12567138" cy="6940062"/>
          </a:xfrm>
          <a:prstGeom prst="rect">
            <a:avLst/>
          </a:prstGeom>
          <a:solidFill>
            <a:schemeClr val="bg1">
              <a:lumMod val="85000"/>
              <a:alpha val="6993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FAEE26-C508-EFCF-517C-56A0EA4B8076}"/>
              </a:ext>
            </a:extLst>
          </p:cNvPr>
          <p:cNvPicPr>
            <a:picLocks noChangeAspect="1"/>
          </p:cNvPicPr>
          <p:nvPr userDrawn="1"/>
        </p:nvPicPr>
        <p:blipFill>
          <a:blip r:embed="rId2"/>
          <a:stretch>
            <a:fillRect/>
          </a:stretch>
        </p:blipFill>
        <p:spPr>
          <a:xfrm>
            <a:off x="6248400" y="0"/>
            <a:ext cx="5943600" cy="6858000"/>
          </a:xfrm>
          <a:prstGeom prst="rect">
            <a:avLst/>
          </a:prstGeom>
        </p:spPr>
      </p:pic>
      <p:pic>
        <p:nvPicPr>
          <p:cNvPr id="12" name="Picture 11">
            <a:extLst>
              <a:ext uri="{FF2B5EF4-FFF2-40B4-BE49-F238E27FC236}">
                <a16:creationId xmlns:a16="http://schemas.microsoft.com/office/drawing/2014/main" id="{746D07E0-C866-D59F-D9C6-DB895DFA7E18}"/>
              </a:ext>
            </a:extLst>
          </p:cNvPr>
          <p:cNvPicPr>
            <a:picLocks noChangeAspect="1"/>
          </p:cNvPicPr>
          <p:nvPr userDrawn="1"/>
        </p:nvPicPr>
        <p:blipFill>
          <a:blip r:embed="rId3"/>
          <a:stretch>
            <a:fillRect/>
          </a:stretch>
        </p:blipFill>
        <p:spPr>
          <a:xfrm>
            <a:off x="7244658" y="-1017746"/>
            <a:ext cx="1237583" cy="2475163"/>
          </a:xfrm>
          <a:prstGeom prst="rect">
            <a:avLst/>
          </a:prstGeom>
        </p:spPr>
      </p:pic>
      <p:pic>
        <p:nvPicPr>
          <p:cNvPr id="13" name="Picture 12">
            <a:extLst>
              <a:ext uri="{FF2B5EF4-FFF2-40B4-BE49-F238E27FC236}">
                <a16:creationId xmlns:a16="http://schemas.microsoft.com/office/drawing/2014/main" id="{FF283693-2DEF-F3C4-4BB0-50280508D040}"/>
              </a:ext>
            </a:extLst>
          </p:cNvPr>
          <p:cNvPicPr>
            <a:picLocks noChangeAspect="1"/>
          </p:cNvPicPr>
          <p:nvPr userDrawn="1"/>
        </p:nvPicPr>
        <p:blipFill>
          <a:blip r:embed="rId4"/>
          <a:stretch>
            <a:fillRect/>
          </a:stretch>
        </p:blipFill>
        <p:spPr>
          <a:xfrm>
            <a:off x="9980007" y="3685296"/>
            <a:ext cx="2211994" cy="4423988"/>
          </a:xfrm>
          <a:prstGeom prst="rect">
            <a:avLst/>
          </a:prstGeom>
        </p:spPr>
      </p:pic>
      <p:sp>
        <p:nvSpPr>
          <p:cNvPr id="14" name="Oval 13">
            <a:extLst>
              <a:ext uri="{FF2B5EF4-FFF2-40B4-BE49-F238E27FC236}">
                <a16:creationId xmlns:a16="http://schemas.microsoft.com/office/drawing/2014/main" id="{327B766A-E4AB-47F9-2B31-6C15E0662A82}"/>
              </a:ext>
            </a:extLst>
          </p:cNvPr>
          <p:cNvSpPr/>
          <p:nvPr userDrawn="1"/>
        </p:nvSpPr>
        <p:spPr>
          <a:xfrm>
            <a:off x="-1181242" y="739814"/>
            <a:ext cx="9663483" cy="96634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A3ECA7A-69AB-F091-EB8F-C76910B8E6A3}"/>
              </a:ext>
            </a:extLst>
          </p:cNvPr>
          <p:cNvSpPr>
            <a:spLocks noGrp="1"/>
          </p:cNvSpPr>
          <p:nvPr>
            <p:ph type="title"/>
          </p:nvPr>
        </p:nvSpPr>
        <p:spPr>
          <a:xfrm>
            <a:off x="4177394" y="5219987"/>
            <a:ext cx="4441932" cy="703136"/>
          </a:xfrm>
        </p:spPr>
        <p:txBody>
          <a:bodyPr>
            <a:normAutofit/>
          </a:bodyPr>
          <a:lstStyle>
            <a:lvl1pPr>
              <a:defRPr sz="2800" b="0">
                <a:solidFill>
                  <a:srgbClr val="13459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3CB3D6F-2DBE-8B57-EE9A-94C530CCBA3B}"/>
              </a:ext>
            </a:extLst>
          </p:cNvPr>
          <p:cNvPicPr>
            <a:picLocks noChangeAspect="1"/>
          </p:cNvPicPr>
          <p:nvPr userDrawn="1"/>
        </p:nvPicPr>
        <p:blipFill>
          <a:blip r:embed="rId5"/>
          <a:stretch>
            <a:fillRect/>
          </a:stretch>
        </p:blipFill>
        <p:spPr>
          <a:xfrm>
            <a:off x="1533364" y="1791595"/>
            <a:ext cx="4441932" cy="2306641"/>
          </a:xfrm>
          <a:prstGeom prst="rect">
            <a:avLst/>
          </a:prstGeom>
        </p:spPr>
      </p:pic>
      <p:pic>
        <p:nvPicPr>
          <p:cNvPr id="16" name="Picture 15">
            <a:extLst>
              <a:ext uri="{FF2B5EF4-FFF2-40B4-BE49-F238E27FC236}">
                <a16:creationId xmlns:a16="http://schemas.microsoft.com/office/drawing/2014/main" id="{36326C37-EDAF-1B14-064A-95E3FBB09F4A}"/>
              </a:ext>
            </a:extLst>
          </p:cNvPr>
          <p:cNvPicPr>
            <a:picLocks noChangeAspect="1"/>
          </p:cNvPicPr>
          <p:nvPr userDrawn="1"/>
        </p:nvPicPr>
        <p:blipFill>
          <a:blip r:embed="rId6"/>
          <a:stretch>
            <a:fillRect/>
          </a:stretch>
        </p:blipFill>
        <p:spPr>
          <a:xfrm>
            <a:off x="987510" y="4759877"/>
            <a:ext cx="2662989" cy="1137413"/>
          </a:xfrm>
          <a:prstGeom prst="rect">
            <a:avLst/>
          </a:prstGeom>
        </p:spPr>
      </p:pic>
      <p:pic>
        <p:nvPicPr>
          <p:cNvPr id="2" name="Picture 1">
            <a:extLst>
              <a:ext uri="{FF2B5EF4-FFF2-40B4-BE49-F238E27FC236}">
                <a16:creationId xmlns:a16="http://schemas.microsoft.com/office/drawing/2014/main" id="{022BFB72-D83F-4EBA-C97D-C786DF10BCF4}"/>
              </a:ext>
            </a:extLst>
          </p:cNvPr>
          <p:cNvPicPr>
            <a:picLocks noChangeAspect="1"/>
          </p:cNvPicPr>
          <p:nvPr userDrawn="1"/>
        </p:nvPicPr>
        <p:blipFill>
          <a:blip r:embed="rId7"/>
          <a:stretch>
            <a:fillRect/>
          </a:stretch>
        </p:blipFill>
        <p:spPr>
          <a:xfrm>
            <a:off x="2109294" y="4408950"/>
            <a:ext cx="3850070" cy="159470"/>
          </a:xfrm>
          <a:prstGeom prst="rect">
            <a:avLst/>
          </a:prstGeom>
        </p:spPr>
      </p:pic>
    </p:spTree>
    <p:extLst>
      <p:ext uri="{BB962C8B-B14F-4D97-AF65-F5344CB8AC3E}">
        <p14:creationId xmlns:p14="http://schemas.microsoft.com/office/powerpoint/2010/main" val="234996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706138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a:p>
        </p:txBody>
      </p:sp>
      <p:sp>
        <p:nvSpPr>
          <p:cNvPr id="12" name="Content Placeholder 2"/>
          <p:cNvSpPr>
            <a:spLocks noGrp="1"/>
          </p:cNvSpPr>
          <p:nvPr>
            <p:ph sz="quarter" idx="13"/>
          </p:nvPr>
        </p:nvSpPr>
        <p:spPr>
          <a:xfrm>
            <a:off x="913774" y="2367092"/>
            <a:ext cx="10363826"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a:p>
        </p:txBody>
      </p:sp>
    </p:spTree>
    <p:extLst>
      <p:ext uri="{BB962C8B-B14F-4D97-AF65-F5344CB8AC3E}">
        <p14:creationId xmlns:p14="http://schemas.microsoft.com/office/powerpoint/2010/main" val="283601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23428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4374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9744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1286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3286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8444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31554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a:p>
        </p:txBody>
      </p:sp>
    </p:spTree>
    <p:extLst>
      <p:ext uri="{BB962C8B-B14F-4D97-AF65-F5344CB8AC3E}">
        <p14:creationId xmlns:p14="http://schemas.microsoft.com/office/powerpoint/2010/main" val="144883015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6.svg"/><Relationship Id="rId3" Type="http://schemas.openxmlformats.org/officeDocument/2006/relationships/hyperlink" Target="https://csdraveurs.sharepoint.com/sites/Intranet-CSSD/Recueil%20de%20gestion/R%C3%A8glements/54-22-02%20R%C3%A8glement-Passage%20du%201er%20cycle%20du%20secondaire%20au%202e%20cycle%20du%20secondaire.pdf" TargetMode="External"/><Relationship Id="rId7" Type="http://schemas.openxmlformats.org/officeDocument/2006/relationships/diagramLayout" Target="../diagrams/layout1.xml"/><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Data" Target="../diagrams/data1.xml"/><Relationship Id="rId11" Type="http://schemas.openxmlformats.org/officeDocument/2006/relationships/hyperlink" Target="https://csdraveurs.sharepoint.com/:b:/s/131-valuationBulletin/EbuGB6BHr6JFs0hyQZdRYMkBDXezHmmyP5c43eVGv0mn9w?e=OtOqLJ" TargetMode="External"/><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csdraveurs.sharepoint.com/:b:/s/131-valuationBulletin/EYDYoRhTQuxBg5M959hOmzQB2cz8f-LoOSInTuVsOnMQaQ?e=QSfUEA" TargetMode="External"/><Relationship Id="rId7" Type="http://schemas.openxmlformats.org/officeDocument/2006/relationships/image" Target="../media/image34.svg"/><Relationship Id="rId12"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hyperlink" Target="https://csdraveurs.sharepoint.com/sites/Intranet-CSSD/SRE/SitePages/%C3%89VALUATION-et-BULLETINS.aspx#points-de-rep%C3%A8res-en-%C3%A9valuation-au-cssd" TargetMode="External"/><Relationship Id="rId10" Type="http://schemas.openxmlformats.org/officeDocument/2006/relationships/hyperlink" Target="https://csdraveurs.sharepoint.com/:f:/s/131-valuationBulletin/EoXaKZsu149NonWRLvCQGnMBlW-xwDtF2Gji2-mAmfaszQ?e=MZhtzj" TargetMode="External"/><Relationship Id="rId4" Type="http://schemas.openxmlformats.org/officeDocument/2006/relationships/image" Target="../media/image39.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hyperlink" Target="https://csdraveurs.sharepoint.com/:b:/s/131-valuationBulletin/EZMiGM1hnvNFgzzo-qymZhcBt7OV8R0GzKDKLvhvKgCL5w?e=Zai2I1" TargetMode="External"/><Relationship Id="rId2" Type="http://schemas.openxmlformats.org/officeDocument/2006/relationships/hyperlink" Target="https://www.legisquebec.gouv.qc.ca/fr/document/rc/I-13.3,%20r.%203.9%20/"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sdraveurs.sharepoint.com/:f:/s/131-valuationBulletin/Ene6ZgrBIPdKqXvgv_APIhsBNjM1Yl58B4oFS79iYjDUxA?e=btqnk1" TargetMode="External"/><Relationship Id="rId1" Type="http://schemas.openxmlformats.org/officeDocument/2006/relationships/slideLayout" Target="../slideLayouts/slideLayout17.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slide" Target="slide12.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svg"/><Relationship Id="rId10" Type="http://schemas.openxmlformats.org/officeDocument/2006/relationships/image" Target="../media/image30.sv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hyperlink" Target="https://csdraveurs.sharepoint.com/:w:/s/131-valuationBulletin/EXNkR6x9yIhCvre_GzbLIqIBcL8vkb_kK3xbd8eH9XYBAA?e=P74yc5" TargetMode="External"/><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csdraveurs.sharepoint.com/:w:/s/131-valuationBulletin/EYB0ZYNmpH9JrBOTr6MtY34Bb4XwyYHOdAv4_OG0Oz-kfw?e=mpleg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sdraveurs.sharepoint.com/:w:/s/131-valuationBulletin/ERBF58-zkuhIrlDUY0WWTg4BGD5X7VQOeLfGDMnSzah1Dw?e=hrJIGg" TargetMode="External"/><Relationship Id="rId2" Type="http://schemas.openxmlformats.org/officeDocument/2006/relationships/hyperlink" Target="https://csdraveurs.sharepoint.com/:w:/s/131-valuationBulletin/EZfSaIL07ctGjA1o5I1G1WYBLVUenYnLIbGO8wXz3yImvg?e=ZMRK3Q" TargetMode="External"/><Relationship Id="rId1" Type="http://schemas.openxmlformats.org/officeDocument/2006/relationships/slideLayout" Target="../slideLayouts/slideLayout18.xml"/><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934408" y="2604237"/>
            <a:ext cx="8557671" cy="1503612"/>
          </a:xfrm>
        </p:spPr>
        <p:txBody>
          <a:bodyPr vert="horz" lIns="91440" tIns="45720" rIns="91440" bIns="45720" rtlCol="0" anchor="b">
            <a:noAutofit/>
          </a:bodyPr>
          <a:lstStyle/>
          <a:p>
            <a:r>
              <a:rPr lang="de-DE" sz="4000" dirty="0" err="1">
                <a:latin typeface="Times New Roman"/>
                <a:cs typeface="Times New Roman"/>
              </a:rPr>
              <a:t>Encadrements</a:t>
            </a:r>
            <a:r>
              <a:rPr lang="de-DE" sz="4000" dirty="0">
                <a:latin typeface="Times New Roman"/>
                <a:cs typeface="Times New Roman"/>
              </a:rPr>
              <a:t> </a:t>
            </a:r>
            <a:r>
              <a:rPr lang="de-DE" sz="4000" dirty="0" err="1">
                <a:latin typeface="Times New Roman"/>
                <a:cs typeface="Times New Roman"/>
              </a:rPr>
              <a:t>généraux</a:t>
            </a:r>
            <a:r>
              <a:rPr lang="de-DE" sz="4000" dirty="0">
                <a:latin typeface="Times New Roman"/>
                <a:cs typeface="Times New Roman"/>
              </a:rPr>
              <a:t> en </a:t>
            </a:r>
            <a:r>
              <a:rPr lang="de-DE" sz="4000" dirty="0" err="1">
                <a:latin typeface="Times New Roman"/>
                <a:cs typeface="Times New Roman"/>
              </a:rPr>
              <a:t>évaluation</a:t>
            </a:r>
            <a:r>
              <a:rPr lang="de-DE" sz="4000" dirty="0">
                <a:latin typeface="Times New Roman"/>
                <a:cs typeface="Times New Roman"/>
              </a:rPr>
              <a:t> </a:t>
            </a:r>
            <a:r>
              <a:rPr lang="de-DE" sz="4000" dirty="0" err="1">
                <a:latin typeface="Times New Roman"/>
                <a:cs typeface="Times New Roman"/>
              </a:rPr>
              <a:t>pour</a:t>
            </a:r>
            <a:r>
              <a:rPr lang="de-DE" sz="4000" dirty="0">
                <a:latin typeface="Times New Roman"/>
                <a:cs typeface="Times New Roman"/>
              </a:rPr>
              <a:t> </a:t>
            </a:r>
            <a:r>
              <a:rPr lang="de-DE" sz="4000" dirty="0" err="1">
                <a:latin typeface="Times New Roman"/>
                <a:cs typeface="Times New Roman"/>
              </a:rPr>
              <a:t>soutenir</a:t>
            </a:r>
            <a:r>
              <a:rPr lang="de-DE" sz="4000" dirty="0">
                <a:latin typeface="Times New Roman"/>
                <a:cs typeface="Times New Roman"/>
              </a:rPr>
              <a:t> </a:t>
            </a:r>
            <a:r>
              <a:rPr lang="de-DE" sz="4000" dirty="0" err="1">
                <a:latin typeface="Times New Roman"/>
                <a:cs typeface="Times New Roman"/>
              </a:rPr>
              <a:t>les</a:t>
            </a:r>
            <a:r>
              <a:rPr lang="de-DE" sz="4000" dirty="0">
                <a:latin typeface="Times New Roman"/>
                <a:cs typeface="Times New Roman"/>
              </a:rPr>
              <a:t> </a:t>
            </a:r>
            <a:r>
              <a:rPr lang="de-DE" sz="4000" dirty="0" err="1">
                <a:latin typeface="Times New Roman"/>
                <a:cs typeface="Times New Roman"/>
              </a:rPr>
              <a:t>normes</a:t>
            </a:r>
            <a:r>
              <a:rPr lang="de-DE" sz="4000" dirty="0">
                <a:latin typeface="Times New Roman"/>
                <a:cs typeface="Times New Roman"/>
              </a:rPr>
              <a:t> et </a:t>
            </a:r>
            <a:r>
              <a:rPr lang="de-DE" sz="4000" dirty="0" err="1">
                <a:latin typeface="Times New Roman"/>
                <a:cs typeface="Times New Roman"/>
              </a:rPr>
              <a:t>modalités</a:t>
            </a:r>
            <a:r>
              <a:rPr lang="de-DE" sz="4000" dirty="0">
                <a:latin typeface="Times New Roman"/>
                <a:cs typeface="Times New Roman"/>
              </a:rPr>
              <a:t>: </a:t>
            </a:r>
            <a:r>
              <a:rPr lang="de-DE" sz="4000" dirty="0" err="1">
                <a:latin typeface="Times New Roman"/>
                <a:cs typeface="Times New Roman"/>
              </a:rPr>
              <a:t>mises</a:t>
            </a:r>
            <a:r>
              <a:rPr lang="de-DE" sz="4000" dirty="0">
                <a:latin typeface="Times New Roman"/>
                <a:cs typeface="Times New Roman"/>
              </a:rPr>
              <a:t> à jour </a:t>
            </a:r>
            <a:r>
              <a:rPr lang="de-DE" sz="4000" dirty="0" err="1">
                <a:latin typeface="Times New Roman"/>
                <a:cs typeface="Times New Roman"/>
              </a:rPr>
              <a:t>rentrée</a:t>
            </a:r>
            <a:r>
              <a:rPr lang="de-DE" sz="4000" dirty="0">
                <a:latin typeface="Times New Roman"/>
                <a:cs typeface="Times New Roman"/>
              </a:rPr>
              <a:t> 2025</a:t>
            </a:r>
            <a:endParaRPr lang="fr-FR" sz="4000"/>
          </a:p>
        </p:txBody>
      </p:sp>
      <p:sp>
        <p:nvSpPr>
          <p:cNvPr id="3" name="Sous-titre 2"/>
          <p:cNvSpPr>
            <a:spLocks noGrp="1"/>
          </p:cNvSpPr>
          <p:nvPr>
            <p:ph type="subTitle" idx="4294967295"/>
          </p:nvPr>
        </p:nvSpPr>
        <p:spPr>
          <a:xfrm>
            <a:off x="2616680" y="3847553"/>
            <a:ext cx="7358272" cy="695783"/>
          </a:xfrm>
        </p:spPr>
        <p:txBody>
          <a:bodyPr vert="horz" lIns="91440" tIns="45720" rIns="91440" bIns="45720" rtlCol="0" anchor="t">
            <a:normAutofit lnSpcReduction="10000"/>
          </a:bodyPr>
          <a:lstStyle/>
          <a:p>
            <a:pPr marL="0" indent="0" algn="ctr">
              <a:buNone/>
            </a:pPr>
            <a:endParaRPr lang="de-DE" sz="1900">
              <a:solidFill>
                <a:schemeClr val="accent1">
                  <a:lumMod val="76000"/>
                </a:schemeClr>
              </a:solidFill>
              <a:ea typeface="Calibri" panose="020F0502020204030204"/>
              <a:cs typeface="Calibri" panose="020F0502020204030204"/>
            </a:endParaRPr>
          </a:p>
          <a:p>
            <a:pPr marL="0" indent="0" algn="ctr">
              <a:buNone/>
            </a:pPr>
            <a:r>
              <a:rPr lang="de-DE" sz="1900" dirty="0">
                <a:solidFill>
                  <a:schemeClr val="accent1">
                    <a:lumMod val="76000"/>
                  </a:schemeClr>
                </a:solidFill>
                <a:ea typeface="Calibri" panose="020F0502020204030204"/>
                <a:cs typeface="Calibri" panose="020F0502020204030204"/>
              </a:rPr>
              <a:t>Rencontre annuelle, 18 </a:t>
            </a:r>
            <a:r>
              <a:rPr lang="de-DE" sz="1900" dirty="0" err="1">
                <a:solidFill>
                  <a:schemeClr val="accent1">
                    <a:lumMod val="76000"/>
                  </a:schemeClr>
                </a:solidFill>
                <a:ea typeface="Calibri" panose="020F0502020204030204"/>
                <a:cs typeface="Calibri" panose="020F0502020204030204"/>
              </a:rPr>
              <a:t>septembre</a:t>
            </a:r>
            <a:r>
              <a:rPr lang="de-DE" sz="1900" dirty="0">
                <a:solidFill>
                  <a:schemeClr val="accent1">
                    <a:lumMod val="76000"/>
                  </a:schemeClr>
                </a:solidFill>
                <a:ea typeface="Calibri" panose="020F0502020204030204"/>
                <a:cs typeface="Calibri" panose="020F0502020204030204"/>
              </a:rPr>
              <a:t> 2025</a:t>
            </a:r>
          </a:p>
        </p:txBody>
      </p:sp>
      <p:pic>
        <p:nvPicPr>
          <p:cNvPr id="5" name="Image 5" descr="Une image contenant texte&#10;&#10;Description générée automatiquement">
            <a:extLst>
              <a:ext uri="{FF2B5EF4-FFF2-40B4-BE49-F238E27FC236}">
                <a16:creationId xmlns:a16="http://schemas.microsoft.com/office/drawing/2014/main" id="{A88F271A-C9DB-474B-8E28-8638DF242F70}"/>
              </a:ext>
            </a:extLst>
          </p:cNvPr>
          <p:cNvPicPr>
            <a:picLocks noChangeAspect="1"/>
          </p:cNvPicPr>
          <p:nvPr/>
        </p:nvPicPr>
        <p:blipFill>
          <a:blip r:embed="rId2"/>
          <a:stretch>
            <a:fillRect/>
          </a:stretch>
        </p:blipFill>
        <p:spPr>
          <a:xfrm>
            <a:off x="10493321" y="112201"/>
            <a:ext cx="1485900" cy="666750"/>
          </a:xfrm>
          <a:prstGeom prst="rect">
            <a:avLst/>
          </a:prstGeom>
        </p:spPr>
      </p:pic>
      <p:sp>
        <p:nvSpPr>
          <p:cNvPr id="6" name="ZoneTexte 5">
            <a:extLst>
              <a:ext uri="{FF2B5EF4-FFF2-40B4-BE49-F238E27FC236}">
                <a16:creationId xmlns:a16="http://schemas.microsoft.com/office/drawing/2014/main" id="{8237C932-809C-4062-858B-44052F172944}"/>
              </a:ext>
            </a:extLst>
          </p:cNvPr>
          <p:cNvSpPr txBox="1"/>
          <p:nvPr/>
        </p:nvSpPr>
        <p:spPr>
          <a:xfrm>
            <a:off x="5320657" y="6172201"/>
            <a:ext cx="6871343" cy="6857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fr-FR" sz="1300" dirty="0">
                <a:solidFill>
                  <a:schemeClr val="accent1">
                    <a:lumMod val="76000"/>
                  </a:schemeClr>
                </a:solidFill>
              </a:rPr>
              <a:t>Renée Guérin, conseillère pédagogique en évaluation et responsable de la sanction</a:t>
            </a:r>
            <a:endParaRPr lang="fr-FR" sz="1300">
              <a:solidFill>
                <a:schemeClr val="accent1">
                  <a:lumMod val="76000"/>
                </a:schemeClr>
              </a:solidFill>
              <a:ea typeface="Calibri"/>
              <a:cs typeface="Calibri"/>
            </a:endParaRPr>
          </a:p>
          <a:p>
            <a:pPr algn="ctr">
              <a:spcAft>
                <a:spcPts val="600"/>
              </a:spcAft>
            </a:pPr>
            <a:r>
              <a:rPr lang="fr-FR" sz="1300" dirty="0">
                <a:solidFill>
                  <a:schemeClr val="accent1">
                    <a:lumMod val="76000"/>
                  </a:schemeClr>
                </a:solidFill>
              </a:rPr>
              <a:t>Service des ressources éducatives</a:t>
            </a:r>
            <a:endParaRPr lang="fr-FR" sz="1300" dirty="0">
              <a:solidFill>
                <a:schemeClr val="accent1">
                  <a:lumMod val="76000"/>
                </a:schemeClr>
              </a:solidFill>
              <a:ea typeface="Calibri"/>
              <a:cs typeface="Calibri"/>
            </a:endParaRPr>
          </a:p>
        </p:txBody>
      </p:sp>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8B770B-B0FD-094D-4B85-3F8F6EA37586}"/>
              </a:ext>
            </a:extLst>
          </p:cNvPr>
          <p:cNvSpPr/>
          <p:nvPr/>
        </p:nvSpPr>
        <p:spPr>
          <a:xfrm>
            <a:off x="5981075" y="2307021"/>
            <a:ext cx="5561035" cy="3539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448800" y="6356350"/>
            <a:ext cx="2743200" cy="365125"/>
          </a:xfrm>
        </p:spPr>
        <p:txBody>
          <a:bodyPr rtlCol="0"/>
          <a:lstStyle/>
          <a:p>
            <a:pPr rtl="0"/>
            <a:fld id="{13D2E340-0663-474B-992C-9192B5C45E57}" type="slidenum">
              <a:rPr lang="fr-FR" smtClean="0"/>
              <a:t>10</a:t>
            </a:fld>
            <a:endParaRPr lang="fr-FR"/>
          </a:p>
        </p:txBody>
      </p:sp>
      <p:sp>
        <p:nvSpPr>
          <p:cNvPr id="10" name="Forme libre 9"/>
          <p:cNvSpPr/>
          <p:nvPr/>
        </p:nvSpPr>
        <p:spPr>
          <a:xfrm>
            <a:off x="6803953" y="1598381"/>
            <a:ext cx="2511712" cy="702024"/>
          </a:xfrm>
          <a:custGeom>
            <a:avLst/>
            <a:gdLst>
              <a:gd name="connsiteX0" fmla="*/ 0 w 2145726"/>
              <a:gd name="connsiteY0" fmla="*/ 0 h 1813669"/>
              <a:gd name="connsiteX1" fmla="*/ 2145726 w 2145726"/>
              <a:gd name="connsiteY1" fmla="*/ 0 h 1813669"/>
              <a:gd name="connsiteX2" fmla="*/ 2145726 w 2145726"/>
              <a:gd name="connsiteY2" fmla="*/ 1813669 h 1813669"/>
              <a:gd name="connsiteX3" fmla="*/ 0 w 2145726"/>
              <a:gd name="connsiteY3" fmla="*/ 1813669 h 1813669"/>
              <a:gd name="connsiteX4" fmla="*/ 0 w 214572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726" h="1813669">
                <a:moveTo>
                  <a:pt x="0" y="0"/>
                </a:moveTo>
                <a:lnTo>
                  <a:pt x="2145726" y="0"/>
                </a:lnTo>
                <a:lnTo>
                  <a:pt x="214572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4460" rIns="0" bIns="124460" numCol="1" spcCol="1270" rtlCol="0" anchor="b" anchorCtr="1">
            <a:noAutofit/>
          </a:bodyPr>
          <a:lstStyle/>
          <a:p>
            <a:pPr defTabSz="622300">
              <a:lnSpc>
                <a:spcPct val="90000"/>
              </a:lnSpc>
              <a:spcBef>
                <a:spcPct val="0"/>
              </a:spcBef>
              <a:spcAft>
                <a:spcPct val="35000"/>
              </a:spcAft>
            </a:pPr>
            <a:endParaRPr lang="fr-CA" sz="1400" dirty="0">
              <a:solidFill>
                <a:schemeClr val="tx1"/>
              </a:solidFill>
              <a:ea typeface="Calibri"/>
              <a:cs typeface="Times New Roman"/>
            </a:endParaRPr>
          </a:p>
          <a:p>
            <a:pPr defTabSz="622300">
              <a:lnSpc>
                <a:spcPct val="90000"/>
              </a:lnSpc>
              <a:spcBef>
                <a:spcPct val="0"/>
              </a:spcBef>
              <a:spcAft>
                <a:spcPct val="35000"/>
              </a:spcAft>
            </a:pPr>
            <a:endParaRPr lang="fr-CA" sz="1400" dirty="0">
              <a:solidFill>
                <a:schemeClr val="tx1"/>
              </a:solidFill>
              <a:ea typeface="Calibri"/>
              <a:cs typeface="Calibri"/>
            </a:endParaRPr>
          </a:p>
          <a:p>
            <a:pPr defTabSz="622300">
              <a:lnSpc>
                <a:spcPct val="90000"/>
              </a:lnSpc>
              <a:spcBef>
                <a:spcPct val="0"/>
              </a:spcBef>
              <a:spcAft>
                <a:spcPct val="35000"/>
              </a:spcAft>
            </a:pPr>
            <a:r>
              <a:rPr lang="fr-CA" sz="1400" dirty="0">
                <a:solidFill>
                  <a:schemeClr val="tx1"/>
                </a:solidFill>
                <a:ea typeface="Calibri"/>
                <a:cs typeface="Calibri"/>
              </a:rPr>
              <a:t>Autorégulation des pratiques </a:t>
            </a:r>
            <a:r>
              <a:rPr lang="fr-CA" sz="1400">
                <a:solidFill>
                  <a:schemeClr val="tx1"/>
                </a:solidFill>
                <a:ea typeface="Calibri"/>
                <a:cs typeface="Calibri"/>
              </a:rPr>
              <a:t>enseignantes avec le travail en CAP</a:t>
            </a:r>
          </a:p>
        </p:txBody>
      </p:sp>
      <p:sp>
        <p:nvSpPr>
          <p:cNvPr id="15" name="Forme libre 14"/>
          <p:cNvSpPr/>
          <p:nvPr/>
        </p:nvSpPr>
        <p:spPr>
          <a:xfrm>
            <a:off x="649890" y="3257477"/>
            <a:ext cx="2776131" cy="1770338"/>
          </a:xfrm>
          <a:custGeom>
            <a:avLst/>
            <a:gdLst>
              <a:gd name="connsiteX0" fmla="*/ 0 w 2636426"/>
              <a:gd name="connsiteY0" fmla="*/ 0 h 1813669"/>
              <a:gd name="connsiteX1" fmla="*/ 2636426 w 2636426"/>
              <a:gd name="connsiteY1" fmla="*/ 0 h 1813669"/>
              <a:gd name="connsiteX2" fmla="*/ 2636426 w 2636426"/>
              <a:gd name="connsiteY2" fmla="*/ 1813669 h 1813669"/>
              <a:gd name="connsiteX3" fmla="*/ 0 w 2636426"/>
              <a:gd name="connsiteY3" fmla="*/ 1813669 h 1813669"/>
              <a:gd name="connsiteX4" fmla="*/ 0 w 263642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426" h="1813669">
                <a:moveTo>
                  <a:pt x="0" y="0"/>
                </a:moveTo>
                <a:lnTo>
                  <a:pt x="2636426" y="0"/>
                </a:lnTo>
                <a:lnTo>
                  <a:pt x="263642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51130" rIns="0" bIns="151130" numCol="1" spcCol="1270" rtlCol="0" anchor="t" anchorCtr="1">
            <a:noAutofit/>
          </a:bodyPr>
          <a:lstStyle/>
          <a:p>
            <a:pPr defTabSz="755650">
              <a:lnSpc>
                <a:spcPct val="90000"/>
              </a:lnSpc>
              <a:spcBef>
                <a:spcPct val="0"/>
              </a:spcBef>
              <a:spcAft>
                <a:spcPct val="35000"/>
              </a:spcAft>
            </a:pPr>
            <a:r>
              <a:rPr lang="fr-CA" sz="1400">
                <a:solidFill>
                  <a:schemeClr val="tx1"/>
                </a:solidFill>
                <a:ea typeface="Calibri"/>
                <a:cs typeface="Times New Roman"/>
              </a:rPr>
              <a:t>Conditions de passage</a:t>
            </a:r>
            <a:r>
              <a:rPr lang="fr-CA" sz="1400" i="0" kern="1200">
                <a:solidFill>
                  <a:schemeClr val="tx1"/>
                </a:solidFill>
                <a:ea typeface="Calibri"/>
                <a:cs typeface="Times New Roman"/>
              </a:rPr>
              <a:t> d’un niveau </a:t>
            </a:r>
            <a:r>
              <a:rPr lang="fr-CA" sz="1400">
                <a:solidFill>
                  <a:schemeClr val="tx1"/>
                </a:solidFill>
                <a:ea typeface="Calibri"/>
                <a:cs typeface="Times New Roman"/>
              </a:rPr>
              <a:t>à </a:t>
            </a:r>
            <a:r>
              <a:rPr lang="fr-CA" sz="1400" dirty="0">
                <a:solidFill>
                  <a:schemeClr val="tx1"/>
                </a:solidFill>
                <a:ea typeface="Calibri"/>
                <a:cs typeface="Times New Roman"/>
              </a:rPr>
              <a:t>l'autre ou</a:t>
            </a:r>
            <a:r>
              <a:rPr lang="fr-CA" sz="1400" i="0" kern="1200" dirty="0">
                <a:solidFill>
                  <a:schemeClr val="tx1"/>
                </a:solidFill>
                <a:ea typeface="Calibri"/>
                <a:cs typeface="Times New Roman"/>
              </a:rPr>
              <a:t> d’un cycle à l’autre</a:t>
            </a:r>
            <a:r>
              <a:rPr lang="fr-CA" sz="1400" dirty="0">
                <a:solidFill>
                  <a:schemeClr val="tx1"/>
                </a:solidFill>
                <a:ea typeface="Calibri"/>
                <a:cs typeface="Times New Roman"/>
              </a:rPr>
              <a:t> ?</a:t>
            </a:r>
            <a:endParaRPr lang="fr-FR" sz="1400">
              <a:solidFill>
                <a:schemeClr val="tx1"/>
              </a:solidFill>
              <a:ea typeface="Calibri"/>
              <a:cs typeface="Times New Roman"/>
            </a:endParaRPr>
          </a:p>
          <a:p>
            <a:pPr defTabSz="755650">
              <a:lnSpc>
                <a:spcPct val="90000"/>
              </a:lnSpc>
              <a:spcBef>
                <a:spcPct val="0"/>
              </a:spcBef>
              <a:spcAft>
                <a:spcPct val="35000"/>
              </a:spcAft>
            </a:pPr>
            <a:r>
              <a:rPr lang="fr-CA" sz="1400">
                <a:solidFill>
                  <a:schemeClr val="tx1"/>
                </a:solidFill>
                <a:ea typeface="Calibri"/>
                <a:cs typeface="Times New Roman"/>
              </a:rPr>
              <a:t>À considérer pour certains passages, CSSD responsable:</a:t>
            </a:r>
          </a:p>
          <a:p>
            <a:pPr marL="285750" indent="-285750" defTabSz="755650">
              <a:lnSpc>
                <a:spcPct val="90000"/>
              </a:lnSpc>
              <a:spcBef>
                <a:spcPct val="0"/>
              </a:spcBef>
              <a:spcAft>
                <a:spcPct val="35000"/>
              </a:spcAft>
              <a:buFont typeface="Calibri"/>
              <a:buChar char="-"/>
            </a:pPr>
            <a:r>
              <a:rPr lang="fr-FR" sz="1400">
                <a:solidFill>
                  <a:schemeClr val="tx1"/>
                </a:solidFill>
                <a:ea typeface="Calibri"/>
                <a:cs typeface="Times New Roman"/>
              </a:rPr>
              <a:t>Règlement de passage du primaire au secondaire</a:t>
            </a:r>
            <a:endParaRPr lang="fr-FR" sz="1400" i="0" kern="1200" noProof="0">
              <a:solidFill>
                <a:schemeClr val="tx1"/>
              </a:solidFill>
              <a:ea typeface="Calibri"/>
              <a:cs typeface="Times New Roman"/>
            </a:endParaRPr>
          </a:p>
          <a:p>
            <a:pPr marL="285750" indent="-285750" defTabSz="755650">
              <a:lnSpc>
                <a:spcPct val="90000"/>
              </a:lnSpc>
              <a:spcBef>
                <a:spcPct val="0"/>
              </a:spcBef>
              <a:spcAft>
                <a:spcPct val="35000"/>
              </a:spcAft>
              <a:buFont typeface="Calibri"/>
              <a:buChar char="-"/>
            </a:pPr>
            <a:r>
              <a:rPr lang="fr-FR" sz="1400" dirty="0">
                <a:solidFill>
                  <a:schemeClr val="accent1"/>
                </a:solidFill>
                <a:ea typeface="Calibri"/>
                <a:cs typeface="Times New Roman"/>
                <a:hlinkClick r:id="rId3">
                  <a:extLst>
                    <a:ext uri="{A12FA001-AC4F-418D-AE19-62706E023703}">
                      <ahyp:hlinkClr xmlns:ahyp="http://schemas.microsoft.com/office/drawing/2018/hyperlinkcolor" val="tx"/>
                    </a:ext>
                  </a:extLst>
                </a:hlinkClick>
              </a:rPr>
              <a:t>Règles de passage du 1er au 2e cycle du secondaire</a:t>
            </a:r>
            <a:r>
              <a:rPr lang="fr-FR" sz="1400">
                <a:solidFill>
                  <a:schemeClr val="tx1"/>
                </a:solidFill>
                <a:ea typeface="Calibri"/>
                <a:cs typeface="Times New Roman"/>
              </a:rPr>
              <a:t> (en révision)</a:t>
            </a:r>
            <a:endParaRPr lang="fr-FR" sz="1400" i="0" kern="1200">
              <a:solidFill>
                <a:schemeClr val="tx1"/>
              </a:solidFill>
              <a:ea typeface="Calibri"/>
              <a:cs typeface="Times New Roman"/>
            </a:endParaRPr>
          </a:p>
        </p:txBody>
      </p:sp>
      <p:sp>
        <p:nvSpPr>
          <p:cNvPr id="23" name="Rectangle 22"/>
          <p:cNvSpPr/>
          <p:nvPr/>
        </p:nvSpPr>
        <p:spPr>
          <a:xfrm>
            <a:off x="795538" y="3805780"/>
            <a:ext cx="3913313" cy="312889"/>
          </a:xfrm>
          <a:prstGeom prst="rect">
            <a:avLst/>
          </a:prstGeom>
        </p:spPr>
        <p:txBody>
          <a:bodyPr wrap="square" lIns="91440" tIns="45720" rIns="91440" bIns="45720" anchor="t">
            <a:spAutoFit/>
          </a:bodyPr>
          <a:lstStyle/>
          <a:p>
            <a:pPr lvl="0" defTabSz="622300">
              <a:lnSpc>
                <a:spcPct val="90000"/>
              </a:lnSpc>
              <a:spcBef>
                <a:spcPct val="0"/>
              </a:spcBef>
              <a:spcAft>
                <a:spcPct val="35000"/>
              </a:spcAft>
            </a:pPr>
            <a:endParaRPr lang="fr-CA" sz="1600" dirty="0">
              <a:ea typeface="Calibri" panose="020F0502020204030204" pitchFamily="34" charset="0"/>
              <a:cs typeface="Times New Roman" panose="02020603050405020304" pitchFamily="18" charset="0"/>
            </a:endParaRPr>
          </a:p>
        </p:txBody>
      </p:sp>
      <p:sp>
        <p:nvSpPr>
          <p:cNvPr id="24" name="Rectangle 23"/>
          <p:cNvSpPr/>
          <p:nvPr/>
        </p:nvSpPr>
        <p:spPr>
          <a:xfrm>
            <a:off x="797483" y="3458468"/>
            <a:ext cx="184731" cy="341632"/>
          </a:xfrm>
          <a:prstGeom prst="rect">
            <a:avLst/>
          </a:prstGeom>
        </p:spPr>
        <p:txBody>
          <a:bodyPr wrap="none" lIns="91440" tIns="45720" rIns="91440" bIns="45720" anchor="t">
            <a:spAutoFit/>
          </a:bodyPr>
          <a:lstStyle/>
          <a:p>
            <a:pPr defTabSz="622300">
              <a:lnSpc>
                <a:spcPct val="90000"/>
              </a:lnSpc>
              <a:spcBef>
                <a:spcPct val="0"/>
              </a:spcBef>
              <a:spcAft>
                <a:spcPct val="35000"/>
              </a:spcAft>
            </a:pPr>
            <a:endParaRPr lang="fr-CA" dirty="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B7E48B8A-4507-2634-1626-876C7FE84218}"/>
              </a:ext>
            </a:extLst>
          </p:cNvPr>
          <p:cNvSpPr txBox="1"/>
          <p:nvPr/>
        </p:nvSpPr>
        <p:spPr>
          <a:xfrm>
            <a:off x="1305169" y="639852"/>
            <a:ext cx="35735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solidFill>
                  <a:srgbClr val="13459F"/>
                </a:solidFill>
                <a:latin typeface="Times New Roman"/>
                <a:ea typeface="+mj-ea"/>
                <a:cs typeface="Times New Roman"/>
              </a:rPr>
              <a:t>Décision-action</a:t>
            </a:r>
            <a:endParaRPr lang="fr-CA" sz="4000" b="1">
              <a:solidFill>
                <a:srgbClr val="13459F"/>
              </a:solidFill>
              <a:latin typeface="Times New Roman"/>
              <a:ea typeface="+mj-ea"/>
              <a:cs typeface="Times New Roman"/>
            </a:endParaRPr>
          </a:p>
        </p:txBody>
      </p:sp>
      <p:pic>
        <p:nvPicPr>
          <p:cNvPr id="28" name="Graphique 27" descr="Badge 4 avec un remplissage uni">
            <a:extLst>
              <a:ext uri="{FF2B5EF4-FFF2-40B4-BE49-F238E27FC236}">
                <a16:creationId xmlns:a16="http://schemas.microsoft.com/office/drawing/2014/main" id="{40D1E72B-EF9A-F0ED-71B6-30A202CE2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110" y="291662"/>
            <a:ext cx="914400" cy="914400"/>
          </a:xfrm>
          <a:prstGeom prst="rect">
            <a:avLst/>
          </a:prstGeom>
        </p:spPr>
      </p:pic>
      <p:graphicFrame>
        <p:nvGraphicFramePr>
          <p:cNvPr id="31" name="Diagramme 30">
            <a:extLst>
              <a:ext uri="{FF2B5EF4-FFF2-40B4-BE49-F238E27FC236}">
                <a16:creationId xmlns:a16="http://schemas.microsoft.com/office/drawing/2014/main" id="{8E517E93-B3AE-2DD1-9CFA-EFDB5C88BD22}"/>
              </a:ext>
            </a:extLst>
          </p:cNvPr>
          <p:cNvGraphicFramePr/>
          <p:nvPr>
            <p:extLst>
              <p:ext uri="{D42A27DB-BD31-4B8C-83A1-F6EECF244321}">
                <p14:modId xmlns:p14="http://schemas.microsoft.com/office/powerpoint/2010/main" val="2777735931"/>
              </p:ext>
            </p:extLst>
          </p:nvPr>
        </p:nvGraphicFramePr>
        <p:xfrm>
          <a:off x="3389585" y="1381234"/>
          <a:ext cx="4388070" cy="37627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12" name="ZoneTexte 611">
            <a:extLst>
              <a:ext uri="{FF2B5EF4-FFF2-40B4-BE49-F238E27FC236}">
                <a16:creationId xmlns:a16="http://schemas.microsoft.com/office/drawing/2014/main" id="{8D2D63A7-20D8-DBD5-6C55-781B8177F593}"/>
              </a:ext>
            </a:extLst>
          </p:cNvPr>
          <p:cNvSpPr txBox="1"/>
          <p:nvPr/>
        </p:nvSpPr>
        <p:spPr>
          <a:xfrm>
            <a:off x="3953641" y="137860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a:t>Rétroaction aux élèves</a:t>
            </a:r>
            <a:endParaRPr lang="fr-CA"/>
          </a:p>
        </p:txBody>
      </p:sp>
      <p:sp>
        <p:nvSpPr>
          <p:cNvPr id="683" name="ZoneTexte 682">
            <a:extLst>
              <a:ext uri="{FF2B5EF4-FFF2-40B4-BE49-F238E27FC236}">
                <a16:creationId xmlns:a16="http://schemas.microsoft.com/office/drawing/2014/main" id="{40A084A9-4B9A-41B0-1D75-884C023C9C07}"/>
              </a:ext>
            </a:extLst>
          </p:cNvPr>
          <p:cNvSpPr txBox="1"/>
          <p:nvPr/>
        </p:nvSpPr>
        <p:spPr>
          <a:xfrm>
            <a:off x="7036676" y="230702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a:t>Pistes d’intervention avec les services offerts dans l'école</a:t>
            </a:r>
            <a:endParaRPr lang="fr-CA"/>
          </a:p>
        </p:txBody>
      </p:sp>
      <p:sp>
        <p:nvSpPr>
          <p:cNvPr id="698" name="ZoneTexte 697">
            <a:extLst>
              <a:ext uri="{FF2B5EF4-FFF2-40B4-BE49-F238E27FC236}">
                <a16:creationId xmlns:a16="http://schemas.microsoft.com/office/drawing/2014/main" id="{64C6AF0F-8CFF-FA58-F0B7-603C6B9C7798}"/>
              </a:ext>
            </a:extLst>
          </p:cNvPr>
          <p:cNvSpPr txBox="1"/>
          <p:nvPr/>
        </p:nvSpPr>
        <p:spPr>
          <a:xfrm>
            <a:off x="7961587" y="3810000"/>
            <a:ext cx="2014481" cy="1600438"/>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rPr>
              <a:t>Comment on établit un résultat au bulletin?</a:t>
            </a:r>
          </a:p>
          <a:p>
            <a:r>
              <a:rPr lang="fr-CA" sz="1400" dirty="0">
                <a:ea typeface="Calibri"/>
                <a:cs typeface="Calibri"/>
              </a:rPr>
              <a:t>Qu'est-ce qu'on fait quand </a:t>
            </a:r>
            <a:r>
              <a:rPr lang="fr-CA" sz="1400" dirty="0">
                <a:ea typeface="Calibri"/>
                <a:cs typeface="Calibri"/>
                <a:hlinkClick r:id="rId11"/>
              </a:rPr>
              <a:t>on manque de traces</a:t>
            </a:r>
            <a:r>
              <a:rPr lang="fr-CA" sz="1400" dirty="0">
                <a:ea typeface="Calibri"/>
                <a:cs typeface="Calibri"/>
              </a:rPr>
              <a:t>?</a:t>
            </a:r>
          </a:p>
          <a:p>
            <a:r>
              <a:rPr lang="fr-CA" sz="1400" dirty="0">
                <a:ea typeface="Calibri"/>
                <a:cs typeface="Calibri"/>
              </a:rPr>
              <a:t>Le RP prévoit une note chiffrée, rien d’autre.</a:t>
            </a:r>
          </a:p>
        </p:txBody>
      </p:sp>
      <p:sp>
        <p:nvSpPr>
          <p:cNvPr id="699" name="ZoneTexte 698">
            <a:extLst>
              <a:ext uri="{FF2B5EF4-FFF2-40B4-BE49-F238E27FC236}">
                <a16:creationId xmlns:a16="http://schemas.microsoft.com/office/drawing/2014/main" id="{69C825CB-AAB9-84F9-AF4E-81BAC3988C6E}"/>
              </a:ext>
            </a:extLst>
          </p:cNvPr>
          <p:cNvSpPr txBox="1"/>
          <p:nvPr/>
        </p:nvSpPr>
        <p:spPr>
          <a:xfrm>
            <a:off x="4000535" y="4991464"/>
            <a:ext cx="3820509" cy="739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fr-CA" sz="1400" dirty="0">
                <a:cs typeface="Arial"/>
              </a:rPr>
              <a:t>Gestion des absences en contexte de reconnaissance des acquis? Et leur impact sur la prise de décision: le «0» ou autres modalités</a:t>
            </a:r>
            <a:r>
              <a:rPr lang="fr-FR" sz="1400" dirty="0">
                <a:cs typeface="Arial"/>
              </a:rPr>
              <a:t>​</a:t>
            </a:r>
            <a:endParaRPr lang="fr-FR" dirty="0"/>
          </a:p>
        </p:txBody>
      </p:sp>
      <p:sp>
        <p:nvSpPr>
          <p:cNvPr id="714" name="Rectangle 713">
            <a:extLst>
              <a:ext uri="{FF2B5EF4-FFF2-40B4-BE49-F238E27FC236}">
                <a16:creationId xmlns:a16="http://schemas.microsoft.com/office/drawing/2014/main" id="{94C213EC-725A-42EE-804F-E6E647AFA14C}"/>
              </a:ext>
            </a:extLst>
          </p:cNvPr>
          <p:cNvSpPr/>
          <p:nvPr/>
        </p:nvSpPr>
        <p:spPr>
          <a:xfrm>
            <a:off x="4676952" y="3050251"/>
            <a:ext cx="1971919" cy="1171154"/>
          </a:xfrm>
          <a:prstGeom prst="rect">
            <a:avLst/>
          </a:prstGeom>
        </p:spPr>
        <p:txBody>
          <a:bodyPr wrap="squar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0510" marR="413385" algn="ctr">
              <a:lnSpc>
                <a:spcPct val="107000"/>
              </a:lnSpc>
              <a:spcAft>
                <a:spcPts val="800"/>
              </a:spcAft>
            </a:pPr>
            <a:r>
              <a:rPr lang="fr-CA" sz="1100" b="1" i="1" dirty="0">
                <a:solidFill>
                  <a:schemeClr val="accent1"/>
                </a:solidFill>
                <a:latin typeface="+mj-lt"/>
                <a:ea typeface="Calibri"/>
                <a:cs typeface="Times New Roman"/>
              </a:rPr>
              <a:t>Qu’est-ce que l’on fait avec l’élève qui a appris? Qu’est-ce que l’on fait avec l’élève qui n’a pas appris? </a:t>
            </a:r>
            <a:endParaRPr lang="fr-CA" sz="1100" b="1" dirty="0">
              <a:solidFill>
                <a:schemeClr val="accent1"/>
              </a:solidFill>
              <a:effectLst/>
              <a:latin typeface="Calibri"/>
              <a:ea typeface="Calibri"/>
              <a:cs typeface="Times New Roman"/>
            </a:endParaRPr>
          </a:p>
        </p:txBody>
      </p:sp>
      <p:sp>
        <p:nvSpPr>
          <p:cNvPr id="729" name="ZoneTexte 728">
            <a:extLst>
              <a:ext uri="{FF2B5EF4-FFF2-40B4-BE49-F238E27FC236}">
                <a16:creationId xmlns:a16="http://schemas.microsoft.com/office/drawing/2014/main" id="{A971E02E-0352-0B08-4A41-192AF7C5CDD1}"/>
              </a:ext>
            </a:extLst>
          </p:cNvPr>
          <p:cNvSpPr txBox="1"/>
          <p:nvPr/>
        </p:nvSpPr>
        <p:spPr>
          <a:xfrm>
            <a:off x="7120759" y="2969171"/>
            <a:ext cx="43880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rPr>
              <a:t>Qui sont les élèves à risque d'échouer pour lesquels l'école devra communiquer au moins une fois par mois aux parents? (RP art.29.2)</a:t>
            </a:r>
            <a:endParaRPr lang="fr-CA" sz="1400" dirty="0"/>
          </a:p>
        </p:txBody>
      </p:sp>
      <p:pic>
        <p:nvPicPr>
          <p:cNvPr id="4" name="Graphique 3" descr="Traffic cone avec un remplissage uni">
            <a:extLst>
              <a:ext uri="{FF2B5EF4-FFF2-40B4-BE49-F238E27FC236}">
                <a16:creationId xmlns:a16="http://schemas.microsoft.com/office/drawing/2014/main" id="{22C92AA8-A912-20D6-2087-A7A6E370A4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02950" y="4212872"/>
            <a:ext cx="914400" cy="914400"/>
          </a:xfrm>
          <a:prstGeom prst="rect">
            <a:avLst/>
          </a:prstGeom>
        </p:spPr>
      </p:pic>
    </p:spTree>
    <p:extLst>
      <p:ext uri="{BB962C8B-B14F-4D97-AF65-F5344CB8AC3E}">
        <p14:creationId xmlns:p14="http://schemas.microsoft.com/office/powerpoint/2010/main" val="414076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B4C4514-4FC1-17E1-3C58-C6707FBC3338}"/>
              </a:ext>
            </a:extLst>
          </p:cNvPr>
          <p:cNvSpPr>
            <a:spLocks noGrp="1"/>
          </p:cNvSpPr>
          <p:nvPr>
            <p:ph type="title"/>
          </p:nvPr>
        </p:nvSpPr>
        <p:spPr>
          <a:xfrm>
            <a:off x="724551" y="575510"/>
            <a:ext cx="10515600" cy="703136"/>
          </a:xfrm>
        </p:spPr>
        <p:txBody>
          <a:bodyPr/>
          <a:lstStyle/>
          <a:p>
            <a:r>
              <a:rPr lang="fr-CA" dirty="0">
                <a:latin typeface="Times New Roman"/>
                <a:cs typeface="Times New Roman"/>
              </a:rPr>
              <a:t>Droit de reprise</a:t>
            </a:r>
            <a:endParaRPr lang="fr-CA" dirty="0"/>
          </a:p>
        </p:txBody>
      </p:sp>
      <p:sp>
        <p:nvSpPr>
          <p:cNvPr id="4" name="ZoneTexte 3">
            <a:extLst>
              <a:ext uri="{FF2B5EF4-FFF2-40B4-BE49-F238E27FC236}">
                <a16:creationId xmlns:a16="http://schemas.microsoft.com/office/drawing/2014/main" id="{A203BE3A-3AAD-D51F-1F3B-446B05FEDD38}"/>
              </a:ext>
            </a:extLst>
          </p:cNvPr>
          <p:cNvSpPr txBox="1"/>
          <p:nvPr/>
        </p:nvSpPr>
        <p:spPr>
          <a:xfrm>
            <a:off x="603393" y="1305341"/>
            <a:ext cx="10757915" cy="424731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ea typeface="Calibri"/>
                <a:cs typeface="Calibri"/>
              </a:rPr>
              <a:t>Dans la politique ministérielle, l'élève a droit de reprise.</a:t>
            </a:r>
          </a:p>
          <a:p>
            <a:r>
              <a:rPr lang="fr-CA" dirty="0">
                <a:ea typeface="Calibri"/>
                <a:cs typeface="Calibri"/>
              </a:rPr>
              <a:t>«</a:t>
            </a:r>
            <a:r>
              <a:rPr lang="fr-CA" dirty="0">
                <a:ea typeface="+mn-lt"/>
                <a:cs typeface="+mn-lt"/>
              </a:rPr>
              <a:t>Pour servir la justice, le droit de reprise et le droit d’appel sont reconnus aux élèves. Cependant, il appartient aux milieux scolaires de décider des modalités d’application de ces droits en tenant compte de leurs contraintes organisationnelles»p.9</a:t>
            </a:r>
            <a:endParaRPr lang="fr-CA" dirty="0">
              <a:ea typeface="Calibri"/>
              <a:cs typeface="Calibri"/>
            </a:endParaRPr>
          </a:p>
          <a:p>
            <a:endParaRPr lang="fr-CA" dirty="0">
              <a:ea typeface="Calibri"/>
              <a:cs typeface="Calibri"/>
            </a:endParaRPr>
          </a:p>
          <a:p>
            <a:r>
              <a:rPr lang="fr-CA" b="1" dirty="0">
                <a:ea typeface="Calibri"/>
                <a:cs typeface="Calibri"/>
              </a:rPr>
              <a:t>Exemples de modalités:</a:t>
            </a:r>
          </a:p>
          <a:p>
            <a:r>
              <a:rPr lang="fr-CA" dirty="0">
                <a:ea typeface="Calibri"/>
                <a:cs typeface="Calibri"/>
              </a:rPr>
              <a:t>Dans l'école, l'élève peut reprendre l'évaluation manquée...</a:t>
            </a:r>
          </a:p>
          <a:p>
            <a:pPr marL="285750" indent="-285750">
              <a:buFont typeface="Calibri"/>
              <a:buChar char="-"/>
            </a:pPr>
            <a:r>
              <a:rPr lang="fr-CA" dirty="0">
                <a:ea typeface="Calibri"/>
                <a:cs typeface="Calibri"/>
              </a:rPr>
              <a:t>Lorsque l'enseignant la juge importante ou significative;</a:t>
            </a:r>
          </a:p>
          <a:p>
            <a:pPr marL="285750" indent="-285750">
              <a:buFont typeface="Calibri"/>
              <a:buChar char="-"/>
            </a:pPr>
            <a:r>
              <a:rPr lang="fr-CA" dirty="0">
                <a:ea typeface="Calibri"/>
                <a:cs typeface="Calibri"/>
              </a:rPr>
              <a:t>Lorsque les autres traces ne permettent pas à l'enseignant d'établir un jugement appuyé sur des traces en quantité suffisantes;</a:t>
            </a:r>
          </a:p>
          <a:p>
            <a:pPr marL="285750" indent="-285750">
              <a:buFont typeface="Calibri"/>
              <a:buChar char="-"/>
            </a:pPr>
            <a:r>
              <a:rPr lang="fr-CA" dirty="0">
                <a:ea typeface="Calibri"/>
                <a:cs typeface="Calibri"/>
              </a:rPr>
              <a:t>Dans un délai d'au maximum 7 jours ouvrables afin de ne pas empêcher le reste du groupe d'avoir accès à une rétroaction dans un délai raisonnable;</a:t>
            </a:r>
          </a:p>
          <a:p>
            <a:pPr marL="285750" indent="-285750">
              <a:buFont typeface="Calibri"/>
              <a:buChar char="-"/>
            </a:pPr>
            <a:r>
              <a:rPr lang="fr-CA" dirty="0">
                <a:ea typeface="Calibri"/>
                <a:cs typeface="Calibri"/>
              </a:rPr>
              <a:t>Sous une forme qui pourrait être différente de celle prévue pour le reste de classe, déterminée par l'enseignant;</a:t>
            </a:r>
          </a:p>
          <a:p>
            <a:pPr marL="285750" indent="-285750">
              <a:buFont typeface="Calibri"/>
              <a:buChar char="-"/>
            </a:pPr>
            <a:r>
              <a:rPr lang="fr-CA" dirty="0">
                <a:ea typeface="Calibri"/>
                <a:cs typeface="Calibri"/>
              </a:rPr>
              <a:t>Etc. </a:t>
            </a:r>
          </a:p>
        </p:txBody>
      </p:sp>
      <p:pic>
        <p:nvPicPr>
          <p:cNvPr id="5" name="Graphique 4" descr="Traffic cone avec un remplissage uni">
            <a:extLst>
              <a:ext uri="{FF2B5EF4-FFF2-40B4-BE49-F238E27FC236}">
                <a16:creationId xmlns:a16="http://schemas.microsoft.com/office/drawing/2014/main" id="{DA1A5A5C-8763-F1E4-7D70-5FCEDEA2A2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1872" y="611374"/>
            <a:ext cx="914400" cy="914400"/>
          </a:xfrm>
          <a:prstGeom prst="rect">
            <a:avLst/>
          </a:prstGeom>
        </p:spPr>
      </p:pic>
    </p:spTree>
    <p:extLst>
      <p:ext uri="{BB962C8B-B14F-4D97-AF65-F5344CB8AC3E}">
        <p14:creationId xmlns:p14="http://schemas.microsoft.com/office/powerpoint/2010/main" val="165080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rme libre 17"/>
          <p:cNvSpPr/>
          <p:nvPr/>
        </p:nvSpPr>
        <p:spPr>
          <a:xfrm>
            <a:off x="1620920" y="2524812"/>
            <a:ext cx="3358547" cy="680126"/>
          </a:xfrm>
          <a:custGeom>
            <a:avLst/>
            <a:gdLst>
              <a:gd name="connsiteX0" fmla="*/ 0 w 1902932"/>
              <a:gd name="connsiteY0" fmla="*/ 0 h 680126"/>
              <a:gd name="connsiteX1" fmla="*/ 1630882 w 1902932"/>
              <a:gd name="connsiteY1" fmla="*/ 0 h 680126"/>
              <a:gd name="connsiteX2" fmla="*/ 1902932 w 1902932"/>
              <a:gd name="connsiteY2" fmla="*/ 340063 h 680126"/>
              <a:gd name="connsiteX3" fmla="*/ 1630882 w 1902932"/>
              <a:gd name="connsiteY3" fmla="*/ 680126 h 680126"/>
              <a:gd name="connsiteX4" fmla="*/ 0 w 1902932"/>
              <a:gd name="connsiteY4" fmla="*/ 680126 h 680126"/>
              <a:gd name="connsiteX5" fmla="*/ 0 w 1902932"/>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932" h="680126">
                <a:moveTo>
                  <a:pt x="0" y="0"/>
                </a:moveTo>
                <a:lnTo>
                  <a:pt x="1630882" y="0"/>
                </a:lnTo>
                <a:lnTo>
                  <a:pt x="1902932" y="340063"/>
                </a:lnTo>
                <a:lnTo>
                  <a:pt x="1630882" y="680126"/>
                </a:lnTo>
                <a:lnTo>
                  <a:pt x="0" y="680126"/>
                </a:lnTo>
                <a:lnTo>
                  <a:pt x="0" y="0"/>
                </a:lnTo>
                <a:close/>
              </a:path>
            </a:pathLst>
          </a:custGeom>
          <a:solidFill>
            <a:schemeClr val="accent1">
              <a:lumMod val="50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152400" tIns="152400" rIns="288425" bIns="152400" numCol="1" spcCol="1270" rtlCol="0" anchor="ctr" anchorCtr="0">
            <a:noAutofit/>
          </a:bodyPr>
          <a:lstStyle/>
          <a:p>
            <a:pPr algn="ctr" defTabSz="889000">
              <a:lnSpc>
                <a:spcPct val="90000"/>
              </a:lnSpc>
              <a:spcBef>
                <a:spcPct val="0"/>
              </a:spcBef>
              <a:spcAft>
                <a:spcPct val="35000"/>
              </a:spcAft>
            </a:pPr>
            <a:r>
              <a:rPr lang="fr-FR" sz="2000" kern="1200"/>
              <a:t>Dispositifs explicites</a:t>
            </a:r>
            <a:r>
              <a:rPr lang="fr-FR" sz="2000"/>
              <a:t> variés</a:t>
            </a:r>
          </a:p>
        </p:txBody>
      </p:sp>
      <p:sp>
        <p:nvSpPr>
          <p:cNvPr id="19" name="Forme libre 18"/>
          <p:cNvSpPr/>
          <p:nvPr/>
        </p:nvSpPr>
        <p:spPr>
          <a:xfrm>
            <a:off x="6523008" y="3431967"/>
            <a:ext cx="3250189" cy="2545089"/>
          </a:xfrm>
          <a:custGeom>
            <a:avLst/>
            <a:gdLst>
              <a:gd name="connsiteX0" fmla="*/ 0 w 2642961"/>
              <a:gd name="connsiteY0" fmla="*/ 0 h 1813669"/>
              <a:gd name="connsiteX1" fmla="*/ 2642961 w 2642961"/>
              <a:gd name="connsiteY1" fmla="*/ 0 h 1813669"/>
              <a:gd name="connsiteX2" fmla="*/ 2642961 w 2642961"/>
              <a:gd name="connsiteY2" fmla="*/ 1813669 h 1813669"/>
              <a:gd name="connsiteX3" fmla="*/ 0 w 2642961"/>
              <a:gd name="connsiteY3" fmla="*/ 1813669 h 1813669"/>
              <a:gd name="connsiteX4" fmla="*/ 0 w 2642961"/>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961" h="1813669">
                <a:moveTo>
                  <a:pt x="0" y="0"/>
                </a:moveTo>
                <a:lnTo>
                  <a:pt x="2642961" y="0"/>
                </a:lnTo>
                <a:lnTo>
                  <a:pt x="2642961"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88900" rIns="0" bIns="88900" numCol="1" spcCol="1270" rtlCol="0" anchor="b" anchorCtr="1">
            <a:noAutofit/>
          </a:bodyPr>
          <a:lstStyle/>
          <a:p>
            <a:pPr defTabSz="444500">
              <a:lnSpc>
                <a:spcPct val="90000"/>
              </a:lnSpc>
              <a:spcBef>
                <a:spcPct val="0"/>
              </a:spcBef>
              <a:spcAft>
                <a:spcPct val="35000"/>
              </a:spcAft>
            </a:pPr>
            <a:r>
              <a:rPr lang="fr-CA" sz="1400">
                <a:solidFill>
                  <a:schemeClr val="tx1"/>
                </a:solidFill>
                <a:ea typeface="Calibri"/>
                <a:cs typeface="Times New Roman"/>
              </a:rPr>
              <a:t>Contenu du résultat affiché au bulletin</a:t>
            </a:r>
            <a:endParaRPr lang="fr-FR"/>
          </a:p>
          <a:p>
            <a:pPr defTabSz="444500">
              <a:lnSpc>
                <a:spcPct val="90000"/>
              </a:lnSpc>
              <a:spcBef>
                <a:spcPct val="0"/>
              </a:spcBef>
              <a:spcAft>
                <a:spcPct val="35000"/>
              </a:spcAft>
            </a:pPr>
            <a:r>
              <a:rPr lang="fr-CA" sz="1400">
                <a:solidFill>
                  <a:schemeClr val="tx1"/>
                </a:solidFill>
                <a:ea typeface="Calibri"/>
                <a:cs typeface="Times New Roman"/>
              </a:rPr>
              <a:t>Choix des compétences (séquences) (1)</a:t>
            </a:r>
          </a:p>
          <a:p>
            <a:pPr marL="285750" indent="-285750" defTabSz="444500">
              <a:lnSpc>
                <a:spcPct val="90000"/>
              </a:lnSpc>
              <a:spcBef>
                <a:spcPct val="0"/>
              </a:spcBef>
              <a:spcAft>
                <a:spcPct val="35000"/>
              </a:spcAft>
              <a:buFont typeface="Calibri"/>
              <a:buChar char="-"/>
            </a:pPr>
            <a:r>
              <a:rPr lang="fr-CA" sz="1400">
                <a:solidFill>
                  <a:schemeClr val="tx1"/>
                </a:solidFill>
                <a:ea typeface="Calibri"/>
                <a:cs typeface="Times New Roman"/>
              </a:rPr>
              <a:t>Jusqu'en secondaire 3, les modalités d'application progressives du RP s'appliquent au bulletin de la 1re ou de la 2e étape, doivent être inscrites dans le NMÉ (</a:t>
            </a:r>
            <a:r>
              <a:rPr lang="fr-CA" sz="1400">
                <a:solidFill>
                  <a:schemeClr val="tx1"/>
                </a:solidFill>
                <a:ea typeface="Calibri"/>
                <a:cs typeface="Times New Roman"/>
                <a:hlinkClick r:id="rId3"/>
              </a:rPr>
              <a:t>IA p.7</a:t>
            </a:r>
            <a:r>
              <a:rPr lang="fr-CA" sz="1400">
                <a:solidFill>
                  <a:schemeClr val="tx1"/>
                </a:solidFill>
                <a:ea typeface="Calibri"/>
                <a:cs typeface="Times New Roman"/>
              </a:rPr>
              <a:t>)</a:t>
            </a:r>
          </a:p>
          <a:p>
            <a:pPr marL="285750" indent="-285750" defTabSz="444500">
              <a:lnSpc>
                <a:spcPct val="90000"/>
              </a:lnSpc>
              <a:spcBef>
                <a:spcPct val="0"/>
              </a:spcBef>
              <a:spcAft>
                <a:spcPct val="35000"/>
              </a:spcAft>
              <a:buFont typeface="Calibri"/>
              <a:buChar char="-"/>
            </a:pPr>
            <a:r>
              <a:rPr lang="fr-CA" sz="1400">
                <a:solidFill>
                  <a:schemeClr val="tx1"/>
                </a:solidFill>
                <a:ea typeface="Calibri"/>
                <a:cs typeface="Times New Roman"/>
              </a:rPr>
              <a:t>Il est obligatoire de tout évaluer (bilan) à l'étape 3.</a:t>
            </a:r>
          </a:p>
          <a:p>
            <a:pPr marL="285750" indent="-285750" defTabSz="444500">
              <a:lnSpc>
                <a:spcPct val="90000"/>
              </a:lnSpc>
              <a:spcBef>
                <a:spcPct val="0"/>
              </a:spcBef>
              <a:spcAft>
                <a:spcPct val="35000"/>
              </a:spcAft>
              <a:buFont typeface="Calibri"/>
              <a:buChar char="-"/>
            </a:pPr>
            <a:r>
              <a:rPr lang="fr-CA" sz="1400">
                <a:solidFill>
                  <a:schemeClr val="tx1"/>
                </a:solidFill>
                <a:ea typeface="Calibri"/>
                <a:cs typeface="Times New Roman"/>
              </a:rPr>
              <a:t>Il n'est pas obligatoire d'évaluer, selon la loi, au moins 2 fois une compétence par année. Mais...</a:t>
            </a:r>
            <a:endParaRPr lang="fr-CA" sz="1400" dirty="0">
              <a:solidFill>
                <a:schemeClr val="tx1"/>
              </a:solidFill>
              <a:ea typeface="Calibri"/>
              <a:cs typeface="Times New Roman"/>
            </a:endParaRPr>
          </a:p>
        </p:txBody>
      </p:sp>
      <p:sp>
        <p:nvSpPr>
          <p:cNvPr id="20" name="Forme libre 19"/>
          <p:cNvSpPr/>
          <p:nvPr/>
        </p:nvSpPr>
        <p:spPr>
          <a:xfrm flipV="1">
            <a:off x="4978687" y="2864485"/>
            <a:ext cx="1217948" cy="29307"/>
          </a:xfrm>
          <a:custGeom>
            <a:avLst/>
            <a:gdLst/>
            <a:ahLst/>
            <a:cxnLst/>
            <a:rect l="0" t="0" r="0" b="0"/>
            <a:pathLst>
              <a:path>
                <a:moveTo>
                  <a:pt x="0" y="0"/>
                </a:moveTo>
                <a:lnTo>
                  <a:pt x="622025"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3" name="Forme libre 22"/>
          <p:cNvSpPr/>
          <p:nvPr/>
        </p:nvSpPr>
        <p:spPr>
          <a:xfrm>
            <a:off x="5372147" y="2544350"/>
            <a:ext cx="3238142" cy="680126"/>
          </a:xfrm>
          <a:custGeom>
            <a:avLst/>
            <a:gdLst>
              <a:gd name="connsiteX0" fmla="*/ 0 w 1296054"/>
              <a:gd name="connsiteY0" fmla="*/ 340063 h 680126"/>
              <a:gd name="connsiteX1" fmla="*/ 272050 w 1296054"/>
              <a:gd name="connsiteY1" fmla="*/ 0 h 680126"/>
              <a:gd name="connsiteX2" fmla="*/ 1024004 w 1296054"/>
              <a:gd name="connsiteY2" fmla="*/ 0 h 680126"/>
              <a:gd name="connsiteX3" fmla="*/ 1296054 w 1296054"/>
              <a:gd name="connsiteY3" fmla="*/ 340063 h 680126"/>
              <a:gd name="connsiteX4" fmla="*/ 1024004 w 1296054"/>
              <a:gd name="connsiteY4" fmla="*/ 680126 h 680126"/>
              <a:gd name="connsiteX5" fmla="*/ 272050 w 1296054"/>
              <a:gd name="connsiteY5" fmla="*/ 680126 h 680126"/>
              <a:gd name="connsiteX6" fmla="*/ 0 w 1296054"/>
              <a:gd name="connsiteY6" fmla="*/ 340063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54" h="680126">
                <a:moveTo>
                  <a:pt x="0" y="340063"/>
                </a:moveTo>
                <a:lnTo>
                  <a:pt x="272050" y="0"/>
                </a:lnTo>
                <a:lnTo>
                  <a:pt x="1024004" y="0"/>
                </a:lnTo>
                <a:lnTo>
                  <a:pt x="1296054" y="340063"/>
                </a:lnTo>
                <a:lnTo>
                  <a:pt x="1024004" y="680126"/>
                </a:lnTo>
                <a:lnTo>
                  <a:pt x="272050" y="680126"/>
                </a:lnTo>
                <a:lnTo>
                  <a:pt x="0" y="340063"/>
                </a:lnTo>
                <a:close/>
              </a:path>
            </a:pathLst>
          </a:custGeom>
          <a:solidFill>
            <a:schemeClr val="tx1">
              <a:lumMod val="85000"/>
              <a:lumOff val="1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320608" tIns="226185" rIns="320608" bIns="226185" numCol="1" spcCol="1270" rtlCol="0" anchor="ctr" anchorCtr="0">
            <a:noAutofit/>
          </a:bodyPr>
          <a:lstStyle/>
          <a:p>
            <a:pPr lvl="0" algn="ctr" defTabSz="711200" rtl="0">
              <a:lnSpc>
                <a:spcPct val="90000"/>
              </a:lnSpc>
              <a:spcBef>
                <a:spcPct val="0"/>
              </a:spcBef>
              <a:spcAft>
                <a:spcPct val="35000"/>
              </a:spcAft>
            </a:pPr>
            <a:r>
              <a:rPr lang="fr-FR" sz="1600" kern="1200"/>
              <a:t>Bulletins</a:t>
            </a:r>
          </a:p>
        </p:txBody>
      </p:sp>
      <p:sp>
        <p:nvSpPr>
          <p:cNvPr id="25" name="Forme libre 24"/>
          <p:cNvSpPr/>
          <p:nvPr/>
        </p:nvSpPr>
        <p:spPr>
          <a:xfrm>
            <a:off x="8619760" y="2875619"/>
            <a:ext cx="504021" cy="0"/>
          </a:xfrm>
          <a:custGeom>
            <a:avLst/>
            <a:gdLst/>
            <a:ahLst/>
            <a:cxnLst/>
            <a:rect l="0" t="0" r="0" b="0"/>
            <a:pathLst>
              <a:path>
                <a:moveTo>
                  <a:pt x="0" y="0"/>
                </a:moveTo>
                <a:lnTo>
                  <a:pt x="504021"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8" name="Forme libre 27"/>
          <p:cNvSpPr/>
          <p:nvPr/>
        </p:nvSpPr>
        <p:spPr>
          <a:xfrm>
            <a:off x="9052569" y="2524811"/>
            <a:ext cx="2652570" cy="680127"/>
          </a:xfrm>
          <a:custGeom>
            <a:avLst/>
            <a:gdLst>
              <a:gd name="connsiteX0" fmla="*/ 0 w 1296054"/>
              <a:gd name="connsiteY0" fmla="*/ 0 h 680126"/>
              <a:gd name="connsiteX1" fmla="*/ 1024004 w 1296054"/>
              <a:gd name="connsiteY1" fmla="*/ 0 h 680126"/>
              <a:gd name="connsiteX2" fmla="*/ 1296054 w 1296054"/>
              <a:gd name="connsiteY2" fmla="*/ 340063 h 680126"/>
              <a:gd name="connsiteX3" fmla="*/ 1024004 w 1296054"/>
              <a:gd name="connsiteY3" fmla="*/ 680126 h 680126"/>
              <a:gd name="connsiteX4" fmla="*/ 0 w 1296054"/>
              <a:gd name="connsiteY4" fmla="*/ 680126 h 680126"/>
              <a:gd name="connsiteX5" fmla="*/ 0 w 1296054"/>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054" h="680126">
                <a:moveTo>
                  <a:pt x="1296054" y="680126"/>
                </a:moveTo>
                <a:lnTo>
                  <a:pt x="272050" y="680126"/>
                </a:lnTo>
                <a:lnTo>
                  <a:pt x="0" y="340063"/>
                </a:lnTo>
                <a:lnTo>
                  <a:pt x="272050" y="0"/>
                </a:lnTo>
                <a:lnTo>
                  <a:pt x="1296054" y="0"/>
                </a:lnTo>
                <a:lnTo>
                  <a:pt x="1296054" y="680126"/>
                </a:lnTo>
                <a:close/>
              </a:path>
            </a:pathLst>
          </a:custGeom>
          <a:solidFill>
            <a:schemeClr val="tx1"/>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288425" tIns="152401" rIns="152400" bIns="152400" numCol="1" spcCol="1270" rtlCol="0" anchor="ctr" anchorCtr="0">
            <a:noAutofit/>
          </a:bodyPr>
          <a:lstStyle/>
          <a:p>
            <a:pPr algn="ctr" defTabSz="889000">
              <a:lnSpc>
                <a:spcPct val="90000"/>
              </a:lnSpc>
              <a:spcBef>
                <a:spcPct val="0"/>
              </a:spcBef>
              <a:spcAft>
                <a:spcPct val="35000"/>
              </a:spcAft>
            </a:pPr>
            <a:r>
              <a:rPr lang="fr-FR" sz="2000">
                <a:solidFill>
                  <a:schemeClr val="bg1"/>
                </a:solidFill>
                <a:ea typeface="Calibri"/>
                <a:cs typeface="Calibri"/>
              </a:rPr>
              <a:t>Pour appuyer l'intervention</a:t>
            </a:r>
            <a:endParaRPr lang="fr-FR" sz="2000" dirty="0">
              <a:solidFill>
                <a:schemeClr val="bg1"/>
              </a:solidFill>
              <a:ea typeface="Calibri"/>
              <a:cs typeface="Calibri"/>
            </a:endParaRPr>
          </a:p>
        </p:txBody>
      </p:sp>
      <p:sp>
        <p:nvSpPr>
          <p:cNvPr id="29" name="Forme libre 28"/>
          <p:cNvSpPr/>
          <p:nvPr/>
        </p:nvSpPr>
        <p:spPr>
          <a:xfrm>
            <a:off x="1974378" y="5208398"/>
            <a:ext cx="4303887" cy="1094467"/>
          </a:xfrm>
          <a:custGeom>
            <a:avLst/>
            <a:gdLst>
              <a:gd name="connsiteX0" fmla="*/ 0 w 1800076"/>
              <a:gd name="connsiteY0" fmla="*/ 0 h 1813669"/>
              <a:gd name="connsiteX1" fmla="*/ 1800076 w 1800076"/>
              <a:gd name="connsiteY1" fmla="*/ 0 h 1813669"/>
              <a:gd name="connsiteX2" fmla="*/ 1800076 w 1800076"/>
              <a:gd name="connsiteY2" fmla="*/ 1813669 h 1813669"/>
              <a:gd name="connsiteX3" fmla="*/ 0 w 1800076"/>
              <a:gd name="connsiteY3" fmla="*/ 1813669 h 1813669"/>
              <a:gd name="connsiteX4" fmla="*/ 0 w 180007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76" h="1813669">
                <a:moveTo>
                  <a:pt x="0" y="0"/>
                </a:moveTo>
                <a:lnTo>
                  <a:pt x="1800076" y="0"/>
                </a:lnTo>
                <a:lnTo>
                  <a:pt x="180007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77800" rIns="0" bIns="177800" numCol="1" spcCol="1270" rtlCol="0" anchor="b" anchorCtr="1">
            <a:noAutofit/>
          </a:bodyPr>
          <a:lstStyle/>
          <a:p>
            <a:pPr lvl="0" defTabSz="444500">
              <a:lnSpc>
                <a:spcPct val="90000"/>
              </a:lnSpc>
              <a:spcBef>
                <a:spcPct val="0"/>
              </a:spcBef>
              <a:spcAft>
                <a:spcPct val="35000"/>
              </a:spcAft>
            </a:pPr>
            <a:r>
              <a:rPr lang="fr-CA" sz="1600">
                <a:solidFill>
                  <a:schemeClr val="tx1"/>
                </a:solidFill>
                <a:ea typeface="Calibri" panose="020F0502020204030204" pitchFamily="34" charset="0"/>
                <a:cs typeface="Times New Roman" panose="02020603050405020304" pitchFamily="18" charset="0"/>
              </a:rPr>
              <a:t>Quelles sont les stratégies efficaces de communication avec les parents? </a:t>
            </a:r>
            <a:endParaRPr lang="fr-FR"/>
          </a:p>
        </p:txBody>
      </p:sp>
      <p:sp>
        <p:nvSpPr>
          <p:cNvPr id="12" name="Titre 11">
            <a:extLst>
              <a:ext uri="{FF2B5EF4-FFF2-40B4-BE49-F238E27FC236}">
                <a16:creationId xmlns:a16="http://schemas.microsoft.com/office/drawing/2014/main" id="{5E7E7BCF-09A3-7D50-C9AA-11C5638E53DC}"/>
              </a:ext>
            </a:extLst>
          </p:cNvPr>
          <p:cNvSpPr>
            <a:spLocks noGrp="1"/>
          </p:cNvSpPr>
          <p:nvPr>
            <p:ph type="title"/>
          </p:nvPr>
        </p:nvSpPr>
        <p:spPr>
          <a:xfrm>
            <a:off x="1370566" y="765571"/>
            <a:ext cx="4302370" cy="791058"/>
          </a:xfrm>
        </p:spPr>
        <p:txBody>
          <a:bodyPr/>
          <a:lstStyle/>
          <a:p>
            <a:r>
              <a:rPr lang="fr-CA">
                <a:latin typeface="Times New Roman"/>
                <a:cs typeface="Times New Roman"/>
              </a:rPr>
              <a:t>Communication</a:t>
            </a:r>
            <a:endParaRPr lang="fr-CA"/>
          </a:p>
        </p:txBody>
      </p:sp>
      <p:sp>
        <p:nvSpPr>
          <p:cNvPr id="17" name="Espace réservé du contenu 16">
            <a:extLst>
              <a:ext uri="{FF2B5EF4-FFF2-40B4-BE49-F238E27FC236}">
                <a16:creationId xmlns:a16="http://schemas.microsoft.com/office/drawing/2014/main" id="{755F4F75-7DAE-0743-3B90-FA656A59FBB3}"/>
              </a:ext>
            </a:extLst>
          </p:cNvPr>
          <p:cNvSpPr>
            <a:spLocks noGrp="1"/>
          </p:cNvSpPr>
          <p:nvPr>
            <p:ph sz="half" idx="1"/>
          </p:nvPr>
        </p:nvSpPr>
        <p:spPr>
          <a:xfrm>
            <a:off x="1570891" y="3315566"/>
            <a:ext cx="4713111" cy="2542403"/>
          </a:xfrm>
        </p:spPr>
        <p:txBody>
          <a:bodyPr vert="horz" lIns="91440" tIns="45720" rIns="91440" bIns="45720" rtlCol="0" anchor="t">
            <a:normAutofit lnSpcReduction="10000"/>
          </a:bodyPr>
          <a:lstStyle/>
          <a:p>
            <a:pPr>
              <a:spcBef>
                <a:spcPts val="0"/>
              </a:spcBef>
            </a:pPr>
            <a:r>
              <a:rPr lang="fr-CA" sz="1400" dirty="0">
                <a:solidFill>
                  <a:schemeClr val="tx1"/>
                </a:solidFill>
                <a:latin typeface="Calibri"/>
                <a:ea typeface="Calibri Light"/>
                <a:cs typeface="Calibri Light"/>
              </a:rPr>
              <a:t>Nos obligations à baliser sur le comment et quoi:</a:t>
            </a:r>
            <a:endParaRPr lang="en-US" sz="1400" dirty="0">
              <a:solidFill>
                <a:schemeClr val="tx1"/>
              </a:solidFill>
              <a:latin typeface="Calibri"/>
              <a:ea typeface="Calibri Light"/>
              <a:cs typeface="Calibri Light"/>
            </a:endParaRPr>
          </a:p>
          <a:p>
            <a:pPr marL="285750" indent="-285750">
              <a:spcBef>
                <a:spcPts val="0"/>
              </a:spcBef>
              <a:buFont typeface="Arial"/>
              <a:buChar char="•"/>
            </a:pPr>
            <a:r>
              <a:rPr lang="fr-CA" sz="1400" dirty="0">
                <a:solidFill>
                  <a:schemeClr val="tx1"/>
                </a:solidFill>
                <a:latin typeface="Calibri"/>
                <a:ea typeface="Calibri Light"/>
                <a:cs typeface="Calibri Light"/>
              </a:rPr>
              <a:t>3 rencontres officielles parent-enseignant durant l’année</a:t>
            </a:r>
          </a:p>
          <a:p>
            <a:pPr marL="285750" indent="-285750">
              <a:spcBef>
                <a:spcPts val="0"/>
              </a:spcBef>
              <a:buFont typeface="Arial"/>
              <a:buChar char="•"/>
            </a:pPr>
            <a:r>
              <a:rPr lang="fr-CA" sz="1400" dirty="0">
                <a:solidFill>
                  <a:schemeClr val="tx1"/>
                </a:solidFill>
                <a:latin typeface="Calibri"/>
                <a:ea typeface="Calibri Light"/>
                <a:cs typeface="Calibri Light"/>
              </a:rPr>
              <a:t>Résumé des NMÉ aux parents du primaire et du secondaire en début d’année (RP)</a:t>
            </a:r>
          </a:p>
          <a:p>
            <a:pPr marL="285750" indent="-285750">
              <a:spcBef>
                <a:spcPts val="0"/>
              </a:spcBef>
              <a:buFont typeface="Arial"/>
              <a:buChar char="•"/>
            </a:pPr>
            <a:r>
              <a:rPr lang="fr-CA" sz="1400" dirty="0">
                <a:solidFill>
                  <a:schemeClr val="tx1"/>
                </a:solidFill>
                <a:latin typeface="Calibri"/>
                <a:ea typeface="Calibri Light"/>
                <a:cs typeface="Calibri Light"/>
              </a:rPr>
              <a:t>Première communication écrite  avant le 15 octobre (cheminement et comportement) - RP, modèle programmé existant dans </a:t>
            </a:r>
            <a:r>
              <a:rPr lang="fr-CA" sz="1400" dirty="0" err="1">
                <a:solidFill>
                  <a:schemeClr val="tx1"/>
                </a:solidFill>
                <a:latin typeface="Calibri"/>
                <a:ea typeface="Calibri Light"/>
                <a:cs typeface="Calibri Light"/>
              </a:rPr>
              <a:t>MozaikPortail</a:t>
            </a:r>
            <a:r>
              <a:rPr lang="fr-CA" sz="1400" dirty="0">
                <a:solidFill>
                  <a:schemeClr val="tx1"/>
                </a:solidFill>
                <a:latin typeface="Calibri"/>
                <a:ea typeface="Calibri Light"/>
                <a:cs typeface="Calibri Light"/>
              </a:rPr>
              <a:t> pour presque toutes les clientèles</a:t>
            </a:r>
            <a:endParaRPr lang="en-US" sz="1400" dirty="0">
              <a:solidFill>
                <a:schemeClr val="tx1"/>
              </a:solidFill>
              <a:latin typeface="Calibri"/>
              <a:ea typeface="Calibri Light"/>
              <a:cs typeface="Calibri Light"/>
            </a:endParaRPr>
          </a:p>
          <a:p>
            <a:pPr marL="285750" indent="-285750">
              <a:spcBef>
                <a:spcPts val="0"/>
              </a:spcBef>
              <a:buFont typeface="Arial"/>
              <a:buChar char="•"/>
            </a:pPr>
            <a:r>
              <a:rPr lang="fr-CA" sz="1400" dirty="0">
                <a:solidFill>
                  <a:schemeClr val="tx1"/>
                </a:solidFill>
                <a:latin typeface="Calibri"/>
                <a:ea typeface="Calibri"/>
                <a:cs typeface="Calibri"/>
              </a:rPr>
              <a:t>Communication mensuelle aux parents des élèves ciblés à risque d'échouer (RP): deux-trois travaux dans </a:t>
            </a:r>
            <a:r>
              <a:rPr lang="fr-CA" sz="1400" dirty="0" err="1">
                <a:solidFill>
                  <a:schemeClr val="tx1"/>
                </a:solidFill>
                <a:latin typeface="Calibri"/>
                <a:ea typeface="Calibri"/>
                <a:cs typeface="Calibri"/>
              </a:rPr>
              <a:t>MozaikPortail</a:t>
            </a:r>
            <a:r>
              <a:rPr lang="fr-CA" sz="1400" dirty="0">
                <a:solidFill>
                  <a:schemeClr val="tx1"/>
                </a:solidFill>
                <a:latin typeface="Calibri"/>
                <a:ea typeface="Calibri"/>
                <a:cs typeface="Calibri"/>
              </a:rPr>
              <a:t> n'est pas suffisant!</a:t>
            </a:r>
          </a:p>
          <a:p>
            <a:pPr marL="285750" indent="-285750">
              <a:spcBef>
                <a:spcPts val="0"/>
              </a:spcBef>
              <a:buFont typeface="Arial"/>
              <a:buChar char="•"/>
            </a:pPr>
            <a:r>
              <a:rPr lang="fr-CA" sz="1400" dirty="0">
                <a:solidFill>
                  <a:schemeClr val="tx1"/>
                </a:solidFill>
                <a:latin typeface="Calibri"/>
                <a:ea typeface="Calibri"/>
                <a:cs typeface="Calibri"/>
              </a:rPr>
              <a:t>Bulletins</a:t>
            </a:r>
          </a:p>
        </p:txBody>
      </p:sp>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448800" y="6356350"/>
            <a:ext cx="2743200" cy="365125"/>
          </a:xfrm>
        </p:spPr>
        <p:txBody>
          <a:bodyPr rtlCol="0"/>
          <a:lstStyle/>
          <a:p>
            <a:pPr rtl="0"/>
            <a:fld id="{13D2E340-0663-474B-992C-9192B5C45E57}" type="slidenum">
              <a:rPr lang="fr-FR" smtClean="0"/>
              <a:t>12</a:t>
            </a:fld>
            <a:endParaRPr lang="fr-FR"/>
          </a:p>
        </p:txBody>
      </p:sp>
      <p:sp>
        <p:nvSpPr>
          <p:cNvPr id="10" name="Rectangle 9"/>
          <p:cNvSpPr/>
          <p:nvPr/>
        </p:nvSpPr>
        <p:spPr>
          <a:xfrm>
            <a:off x="-4182" y="2909745"/>
            <a:ext cx="4643120" cy="307777"/>
          </a:xfrm>
          <a:prstGeom prst="rect">
            <a:avLst/>
          </a:prstGeom>
        </p:spPr>
        <p:txBody>
          <a:bodyPr wrap="square" lIns="91440" tIns="45720" rIns="91440" bIns="45720" anchor="t">
            <a:spAutoFit/>
          </a:bodyPr>
          <a:lstStyle/>
          <a:p>
            <a:endParaRPr lang="fr-CA" sz="1400" i="1" dirty="0">
              <a:solidFill>
                <a:schemeClr val="bg1"/>
              </a:solidFill>
              <a:ea typeface="Calibri"/>
              <a:cs typeface="Calibri"/>
            </a:endParaRPr>
          </a:p>
        </p:txBody>
      </p:sp>
      <p:sp>
        <p:nvSpPr>
          <p:cNvPr id="11" name="Rectangle 10"/>
          <p:cNvSpPr/>
          <p:nvPr/>
        </p:nvSpPr>
        <p:spPr>
          <a:xfrm>
            <a:off x="20321" y="1273798"/>
            <a:ext cx="4775200" cy="307777"/>
          </a:xfrm>
          <a:prstGeom prst="rect">
            <a:avLst/>
          </a:prstGeom>
        </p:spPr>
        <p:txBody>
          <a:bodyPr wrap="square" lIns="91440" tIns="45720" rIns="91440" bIns="45720" anchor="t">
            <a:spAutoFit/>
          </a:bodyPr>
          <a:lstStyle/>
          <a:p>
            <a:endParaRPr lang="fr-CA" sz="1400" i="1" dirty="0">
              <a:solidFill>
                <a:schemeClr val="accent1"/>
              </a:solidFill>
              <a:latin typeface="Calibri Light"/>
              <a:ea typeface="Calibri Light"/>
              <a:cs typeface="Calibri Light"/>
            </a:endParaRPr>
          </a:p>
        </p:txBody>
      </p:sp>
      <p:sp>
        <p:nvSpPr>
          <p:cNvPr id="34" name="Rectangle 33"/>
          <p:cNvSpPr/>
          <p:nvPr/>
        </p:nvSpPr>
        <p:spPr>
          <a:xfrm>
            <a:off x="3722418" y="1781651"/>
            <a:ext cx="3304032" cy="710964"/>
          </a:xfrm>
          <a:prstGeom prst="rect">
            <a:avLst/>
          </a:prstGeom>
        </p:spPr>
        <p:txBody>
          <a:bodyPr wrap="square" lIns="91440" tIns="45720" rIns="91440" bIns="45720" anchor="t">
            <a:spAutoFit/>
          </a:bodyPr>
          <a:lstStyle/>
          <a:p>
            <a:pPr lvl="0" algn="ctr" defTabSz="444500">
              <a:lnSpc>
                <a:spcPct val="90000"/>
              </a:lnSpc>
              <a:spcBef>
                <a:spcPct val="0"/>
              </a:spcBef>
              <a:spcAft>
                <a:spcPct val="35000"/>
              </a:spcAft>
            </a:pPr>
            <a:endParaRPr lang="fr-CA" sz="1200" dirty="0">
              <a:ea typeface="Calibri"/>
              <a:cs typeface="Times New Roman"/>
            </a:endParaRPr>
          </a:p>
          <a:p>
            <a:pPr algn="ctr" defTabSz="444500">
              <a:lnSpc>
                <a:spcPct val="90000"/>
              </a:lnSpc>
              <a:spcBef>
                <a:spcPct val="0"/>
              </a:spcBef>
              <a:spcAft>
                <a:spcPct val="35000"/>
              </a:spcAft>
            </a:pPr>
            <a:r>
              <a:rPr lang="fr-CA" sz="1400">
                <a:latin typeface="Calibri"/>
                <a:ea typeface="Calibri Light"/>
                <a:cs typeface="Calibri Light"/>
              </a:rPr>
              <a:t>Envoi du résumé des NMÉ aux parents 15 octobre </a:t>
            </a:r>
            <a:r>
              <a:rPr lang="fr-CA" sz="1200">
                <a:latin typeface="Calibri"/>
                <a:ea typeface="Calibri Light"/>
                <a:cs typeface="Calibri Light"/>
              </a:rPr>
              <a:t>(au plus tard)</a:t>
            </a:r>
            <a:endParaRPr lang="fr-CA">
              <a:latin typeface="Calibri"/>
              <a:ea typeface="Calibri"/>
              <a:cs typeface="Calibri"/>
            </a:endParaRPr>
          </a:p>
        </p:txBody>
      </p:sp>
      <p:sp>
        <p:nvSpPr>
          <p:cNvPr id="35" name="Rectangle 34"/>
          <p:cNvSpPr/>
          <p:nvPr/>
        </p:nvSpPr>
        <p:spPr>
          <a:xfrm>
            <a:off x="8609942" y="1206051"/>
            <a:ext cx="3455999" cy="1514261"/>
          </a:xfrm>
          <a:prstGeom prst="rect">
            <a:avLst/>
          </a:prstGeom>
        </p:spPr>
        <p:txBody>
          <a:bodyPr wrap="square" lIns="91440" tIns="45720" rIns="91440" bIns="45720" anchor="t">
            <a:spAutoFit/>
          </a:bodyPr>
          <a:lstStyle/>
          <a:p>
            <a:pPr marL="171450" lvl="0" indent="-171450" defTabSz="444500">
              <a:lnSpc>
                <a:spcPct val="90000"/>
              </a:lnSpc>
              <a:spcBef>
                <a:spcPct val="0"/>
              </a:spcBef>
              <a:spcAft>
                <a:spcPct val="35000"/>
              </a:spcAft>
              <a:buFont typeface="Arial"/>
              <a:buChar char="•"/>
            </a:pPr>
            <a:r>
              <a:rPr lang="fr-CA" sz="1200" dirty="0">
                <a:ea typeface="Calibri"/>
                <a:cs typeface="Times New Roman"/>
              </a:rPr>
              <a:t>Informer régulièrement l’élève quant à ses progrès et à ses défis</a:t>
            </a:r>
            <a:endParaRPr lang="fr-FR">
              <a:ea typeface="Calibri" panose="020F0502020204030204"/>
              <a:cs typeface="Calibri" panose="020F0502020204030204"/>
            </a:endParaRPr>
          </a:p>
          <a:p>
            <a:pPr marL="171450" indent="-171450" defTabSz="444500">
              <a:lnSpc>
                <a:spcPct val="90000"/>
              </a:lnSpc>
              <a:spcBef>
                <a:spcPct val="0"/>
              </a:spcBef>
              <a:spcAft>
                <a:spcPct val="35000"/>
              </a:spcAft>
              <a:buFont typeface="Arial"/>
              <a:buChar char="•"/>
            </a:pPr>
            <a:r>
              <a:rPr lang="fr-CA" sz="1200">
                <a:ea typeface="Calibri" panose="020F0502020204030204" pitchFamily="34" charset="0"/>
                <a:cs typeface="Calibri"/>
              </a:rPr>
              <a:t>Informer l’élève des attentes et des exigences (objets), des moyens, des outils et des moments. </a:t>
            </a:r>
          </a:p>
          <a:p>
            <a:pPr marL="171450" indent="-171450" defTabSz="444500">
              <a:lnSpc>
                <a:spcPct val="90000"/>
              </a:lnSpc>
              <a:spcBef>
                <a:spcPct val="0"/>
              </a:spcBef>
              <a:spcAft>
                <a:spcPct val="35000"/>
              </a:spcAft>
              <a:buFont typeface="Arial"/>
              <a:buChar char="•"/>
            </a:pPr>
            <a:r>
              <a:rPr lang="fr-CA" sz="1200">
                <a:ea typeface="Calibri"/>
                <a:cs typeface="Calibri"/>
              </a:rPr>
              <a:t>Informer les intervenants scolaires.</a:t>
            </a:r>
          </a:p>
          <a:p>
            <a:pPr marL="171450" indent="-171450" defTabSz="444500">
              <a:lnSpc>
                <a:spcPct val="90000"/>
              </a:lnSpc>
              <a:spcBef>
                <a:spcPct val="0"/>
              </a:spcBef>
              <a:spcAft>
                <a:spcPct val="35000"/>
              </a:spcAft>
              <a:buFont typeface="Arial"/>
              <a:buChar char="•"/>
            </a:pPr>
            <a:r>
              <a:rPr lang="fr-CA" sz="1200">
                <a:ea typeface="Calibri"/>
                <a:cs typeface="Calibri"/>
              </a:rPr>
              <a:t>Démarche d'intervention du CSSD</a:t>
            </a:r>
            <a:endParaRPr lang="fr-CA" sz="1200" dirty="0">
              <a:ea typeface="Calibri"/>
              <a:cs typeface="Calibri"/>
            </a:endParaRPr>
          </a:p>
          <a:p>
            <a:pPr algn="ctr" defTabSz="444500">
              <a:lnSpc>
                <a:spcPct val="90000"/>
              </a:lnSpc>
              <a:spcBef>
                <a:spcPct val="0"/>
              </a:spcBef>
              <a:spcAft>
                <a:spcPct val="35000"/>
              </a:spcAft>
            </a:pPr>
            <a:endParaRPr lang="fr-CA" sz="1200" dirty="0">
              <a:ea typeface="Calibri"/>
              <a:cs typeface="Calibri"/>
            </a:endParaRPr>
          </a:p>
        </p:txBody>
      </p:sp>
      <p:sp>
        <p:nvSpPr>
          <p:cNvPr id="38" name="ZoneTexte 37">
            <a:extLst>
              <a:ext uri="{FF2B5EF4-FFF2-40B4-BE49-F238E27FC236}">
                <a16:creationId xmlns:a16="http://schemas.microsoft.com/office/drawing/2014/main" id="{192AAA5B-A9B4-1B89-5211-64B2EE0C882F}"/>
              </a:ext>
            </a:extLst>
          </p:cNvPr>
          <p:cNvSpPr txBox="1"/>
          <p:nvPr/>
        </p:nvSpPr>
        <p:spPr>
          <a:xfrm>
            <a:off x="10140799" y="3572170"/>
            <a:ext cx="1366344" cy="147732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solidFill>
                  <a:schemeClr val="bg1"/>
                </a:solidFill>
                <a:ea typeface="Calibri"/>
                <a:cs typeface="Calibri"/>
              </a:rPr>
              <a:t>Suivi des </a:t>
            </a:r>
            <a:r>
              <a:rPr lang="fr-CA">
                <a:solidFill>
                  <a:schemeClr val="bg1"/>
                </a:solidFill>
                <a:ea typeface="Calibri"/>
                <a:cs typeface="Calibri"/>
              </a:rPr>
              <a:t>élèves: qu'est-ce qui pourrait nous aider?</a:t>
            </a:r>
            <a:endParaRPr lang="fr-CA">
              <a:solidFill>
                <a:schemeClr val="bg1"/>
              </a:solidFill>
            </a:endParaRPr>
          </a:p>
        </p:txBody>
      </p:sp>
      <p:pic>
        <p:nvPicPr>
          <p:cNvPr id="39" name="Image 38">
            <a:extLst>
              <a:ext uri="{FF2B5EF4-FFF2-40B4-BE49-F238E27FC236}">
                <a16:creationId xmlns:a16="http://schemas.microsoft.com/office/drawing/2014/main" id="{1ADDA7CB-6586-6BCB-4CB6-C49E0CC7F5F1}"/>
              </a:ext>
            </a:extLst>
          </p:cNvPr>
          <p:cNvPicPr>
            <a:picLocks noChangeAspect="1"/>
          </p:cNvPicPr>
          <p:nvPr/>
        </p:nvPicPr>
        <p:blipFill>
          <a:blip r:embed="rId4"/>
          <a:stretch>
            <a:fillRect/>
          </a:stretch>
        </p:blipFill>
        <p:spPr>
          <a:xfrm>
            <a:off x="7079395" y="586153"/>
            <a:ext cx="1540365" cy="1992924"/>
          </a:xfrm>
          <a:prstGeom prst="rect">
            <a:avLst/>
          </a:prstGeom>
        </p:spPr>
      </p:pic>
      <p:sp>
        <p:nvSpPr>
          <p:cNvPr id="40" name="ZoneTexte 39">
            <a:extLst>
              <a:ext uri="{FF2B5EF4-FFF2-40B4-BE49-F238E27FC236}">
                <a16:creationId xmlns:a16="http://schemas.microsoft.com/office/drawing/2014/main" id="{3B731523-ABB3-3E9C-6597-ACD4F3C7AC3F}"/>
              </a:ext>
            </a:extLst>
          </p:cNvPr>
          <p:cNvSpPr txBox="1"/>
          <p:nvPr/>
        </p:nvSpPr>
        <p:spPr>
          <a:xfrm>
            <a:off x="6647792" y="245241"/>
            <a:ext cx="2469931" cy="3503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CA"/>
          </a:p>
        </p:txBody>
      </p:sp>
      <p:sp>
        <p:nvSpPr>
          <p:cNvPr id="41" name="ZoneTexte 40">
            <a:extLst>
              <a:ext uri="{FF2B5EF4-FFF2-40B4-BE49-F238E27FC236}">
                <a16:creationId xmlns:a16="http://schemas.microsoft.com/office/drawing/2014/main" id="{0F66AE8D-D757-6A34-66FC-5FA569A2346D}"/>
              </a:ext>
            </a:extLst>
          </p:cNvPr>
          <p:cNvSpPr txBox="1"/>
          <p:nvPr/>
        </p:nvSpPr>
        <p:spPr>
          <a:xfrm>
            <a:off x="6652510" y="249958"/>
            <a:ext cx="2986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ea typeface="Calibri"/>
                <a:cs typeface="Calibri"/>
                <a:hlinkClick r:id="rId5"/>
              </a:rPr>
              <a:t>Barèmes de correspondance</a:t>
            </a:r>
            <a:endParaRPr lang="fr-CA"/>
          </a:p>
        </p:txBody>
      </p:sp>
      <p:pic>
        <p:nvPicPr>
          <p:cNvPr id="6" name="Graphique 5" descr="Badge 5 avec un remplissage uni">
            <a:extLst>
              <a:ext uri="{FF2B5EF4-FFF2-40B4-BE49-F238E27FC236}">
                <a16:creationId xmlns:a16="http://schemas.microsoft.com/office/drawing/2014/main" id="{AB778697-3759-5306-F159-8940C8D547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491" y="320675"/>
            <a:ext cx="914400" cy="914400"/>
          </a:xfrm>
          <a:prstGeom prst="rect">
            <a:avLst/>
          </a:prstGeom>
        </p:spPr>
      </p:pic>
      <p:pic>
        <p:nvPicPr>
          <p:cNvPr id="8" name="Image 7">
            <a:extLst>
              <a:ext uri="{FF2B5EF4-FFF2-40B4-BE49-F238E27FC236}">
                <a16:creationId xmlns:a16="http://schemas.microsoft.com/office/drawing/2014/main" id="{19414BA8-6E2B-7B4A-59CC-25E950FA5263}"/>
              </a:ext>
            </a:extLst>
          </p:cNvPr>
          <p:cNvPicPr>
            <a:picLocks noChangeAspect="1"/>
          </p:cNvPicPr>
          <p:nvPr/>
        </p:nvPicPr>
        <p:blipFill>
          <a:blip r:embed="rId8"/>
          <a:stretch>
            <a:fillRect/>
          </a:stretch>
        </p:blipFill>
        <p:spPr>
          <a:xfrm>
            <a:off x="298587" y="1413444"/>
            <a:ext cx="1381318" cy="781159"/>
          </a:xfrm>
          <a:prstGeom prst="rect">
            <a:avLst/>
          </a:prstGeom>
        </p:spPr>
      </p:pic>
      <p:pic>
        <p:nvPicPr>
          <p:cNvPr id="9" name="Image 8">
            <a:extLst>
              <a:ext uri="{FF2B5EF4-FFF2-40B4-BE49-F238E27FC236}">
                <a16:creationId xmlns:a16="http://schemas.microsoft.com/office/drawing/2014/main" id="{3A7BAAFA-0513-DA7C-75DB-2E6E17B87BCB}"/>
              </a:ext>
            </a:extLst>
          </p:cNvPr>
          <p:cNvPicPr>
            <a:picLocks noChangeAspect="1"/>
          </p:cNvPicPr>
          <p:nvPr/>
        </p:nvPicPr>
        <p:blipFill>
          <a:blip r:embed="rId9"/>
          <a:stretch>
            <a:fillRect/>
          </a:stretch>
        </p:blipFill>
        <p:spPr>
          <a:xfrm>
            <a:off x="9938259" y="5416730"/>
            <a:ext cx="1746220" cy="1351797"/>
          </a:xfrm>
          <a:prstGeom prst="rect">
            <a:avLst/>
          </a:prstGeom>
        </p:spPr>
      </p:pic>
      <p:sp>
        <p:nvSpPr>
          <p:cNvPr id="13" name="ZoneTexte 12">
            <a:extLst>
              <a:ext uri="{FF2B5EF4-FFF2-40B4-BE49-F238E27FC236}">
                <a16:creationId xmlns:a16="http://schemas.microsoft.com/office/drawing/2014/main" id="{3D9A4AA2-8C11-90D6-0C1E-E1A0C9CC8661}"/>
              </a:ext>
            </a:extLst>
          </p:cNvPr>
          <p:cNvSpPr txBox="1"/>
          <p:nvPr/>
        </p:nvSpPr>
        <p:spPr>
          <a:xfrm>
            <a:off x="10018003" y="5111730"/>
            <a:ext cx="15152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hlinkClick r:id="rId10"/>
              </a:rPr>
              <a:t>Dossier</a:t>
            </a:r>
            <a:r>
              <a:rPr lang="fr-CA" sz="1200" dirty="0">
                <a:ea typeface="Calibri"/>
                <a:cs typeface="Calibri"/>
              </a:rPr>
              <a:t> primaire</a:t>
            </a:r>
          </a:p>
        </p:txBody>
      </p:sp>
      <p:pic>
        <p:nvPicPr>
          <p:cNvPr id="14" name="Graphique 13" descr="Traffic cone avec un remplissage uni">
            <a:extLst>
              <a:ext uri="{FF2B5EF4-FFF2-40B4-BE49-F238E27FC236}">
                <a16:creationId xmlns:a16="http://schemas.microsoft.com/office/drawing/2014/main" id="{59995C9B-1FF6-F317-4BDD-6D69D03ADC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8066" y="89471"/>
            <a:ext cx="914400" cy="914400"/>
          </a:xfrm>
          <a:prstGeom prst="rect">
            <a:avLst/>
          </a:prstGeom>
        </p:spPr>
      </p:pic>
    </p:spTree>
    <p:extLst>
      <p:ext uri="{BB962C8B-B14F-4D97-AF65-F5344CB8AC3E}">
        <p14:creationId xmlns:p14="http://schemas.microsoft.com/office/powerpoint/2010/main" val="17089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8" grpId="0" animBg="1"/>
      <p:bldP spid="29" grpId="0"/>
      <p:bldP spid="10" grpId="0"/>
      <p:bldP spid="11"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A0C709D-ED8F-D034-6B48-D1B78DEB5690}"/>
              </a:ext>
            </a:extLst>
          </p:cNvPr>
          <p:cNvPicPr>
            <a:picLocks noGrp="1" noChangeAspect="1"/>
          </p:cNvPicPr>
          <p:nvPr>
            <p:ph sz="half" idx="1"/>
          </p:nvPr>
        </p:nvPicPr>
        <p:blipFill>
          <a:blip r:embed="rId2"/>
          <a:stretch>
            <a:fillRect/>
          </a:stretch>
        </p:blipFill>
        <p:spPr>
          <a:xfrm>
            <a:off x="-160581" y="326179"/>
            <a:ext cx="4512594" cy="5727173"/>
          </a:xfrm>
          <a:prstGeom prst="rect">
            <a:avLst/>
          </a:prstGeom>
        </p:spPr>
      </p:pic>
      <p:sp>
        <p:nvSpPr>
          <p:cNvPr id="6" name="ZoneTexte 5">
            <a:extLst>
              <a:ext uri="{FF2B5EF4-FFF2-40B4-BE49-F238E27FC236}">
                <a16:creationId xmlns:a16="http://schemas.microsoft.com/office/drawing/2014/main" id="{E6C47043-9DB8-4C47-F102-724EFF55FD71}"/>
              </a:ext>
            </a:extLst>
          </p:cNvPr>
          <p:cNvSpPr txBox="1"/>
          <p:nvPr/>
        </p:nvSpPr>
        <p:spPr>
          <a:xfrm>
            <a:off x="4208181" y="161697"/>
            <a:ext cx="7517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ea typeface="Calibri"/>
                <a:cs typeface="Calibri"/>
              </a:rPr>
              <a:t>Modèle des modalités établies en cohérence sur la communication des </a:t>
            </a:r>
            <a:r>
              <a:rPr lang="fr-CA" sz="2400" dirty="0">
                <a:ea typeface="Calibri"/>
                <a:cs typeface="Calibri"/>
              </a:rPr>
              <a:t>progrès</a:t>
            </a:r>
            <a:endParaRPr lang="fr-FR"/>
          </a:p>
        </p:txBody>
      </p:sp>
      <p:pic>
        <p:nvPicPr>
          <p:cNvPr id="7" name="Image 6">
            <a:extLst>
              <a:ext uri="{FF2B5EF4-FFF2-40B4-BE49-F238E27FC236}">
                <a16:creationId xmlns:a16="http://schemas.microsoft.com/office/drawing/2014/main" id="{2A31CDCF-C447-9DBE-2EFD-44D5C5829A70}"/>
              </a:ext>
            </a:extLst>
          </p:cNvPr>
          <p:cNvPicPr>
            <a:picLocks noChangeAspect="1"/>
          </p:cNvPicPr>
          <p:nvPr/>
        </p:nvPicPr>
        <p:blipFill>
          <a:blip r:embed="rId3"/>
          <a:stretch>
            <a:fillRect/>
          </a:stretch>
        </p:blipFill>
        <p:spPr>
          <a:xfrm>
            <a:off x="5182723" y="2575708"/>
            <a:ext cx="1833631" cy="1172309"/>
          </a:xfrm>
          <a:prstGeom prst="rect">
            <a:avLst/>
          </a:prstGeom>
        </p:spPr>
      </p:pic>
      <p:sp>
        <p:nvSpPr>
          <p:cNvPr id="8" name="ZoneTexte 7">
            <a:extLst>
              <a:ext uri="{FF2B5EF4-FFF2-40B4-BE49-F238E27FC236}">
                <a16:creationId xmlns:a16="http://schemas.microsoft.com/office/drawing/2014/main" id="{266445A5-2A83-6A38-253F-252AE9F60DB4}"/>
              </a:ext>
            </a:extLst>
          </p:cNvPr>
          <p:cNvSpPr txBox="1"/>
          <p:nvPr/>
        </p:nvSpPr>
        <p:spPr>
          <a:xfrm>
            <a:off x="4473297" y="1302002"/>
            <a:ext cx="27677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a:ea typeface="Calibri"/>
                <a:cs typeface="Calibri"/>
              </a:rPr>
              <a:t>L'enseignant présente, en classe, généralement, le </a:t>
            </a:r>
            <a:r>
              <a:rPr lang="fr-CA" sz="1400" dirty="0">
                <a:ea typeface="Calibri"/>
                <a:cs typeface="Calibri"/>
              </a:rPr>
              <a:t>progrès de l'élève avec une lettre assortie d'un commentaire constructif.</a:t>
            </a:r>
            <a:endParaRPr lang="fr-CA" sz="1400" dirty="0"/>
          </a:p>
        </p:txBody>
      </p:sp>
      <p:sp>
        <p:nvSpPr>
          <p:cNvPr id="9" name="ZoneTexte 8">
            <a:extLst>
              <a:ext uri="{FF2B5EF4-FFF2-40B4-BE49-F238E27FC236}">
                <a16:creationId xmlns:a16="http://schemas.microsoft.com/office/drawing/2014/main" id="{ED454B0B-4ABE-983F-1278-0007AA3ED7DD}"/>
              </a:ext>
            </a:extLst>
          </p:cNvPr>
          <p:cNvSpPr txBox="1"/>
          <p:nvPr/>
        </p:nvSpPr>
        <p:spPr>
          <a:xfrm>
            <a:off x="7710281" y="2458813"/>
            <a:ext cx="972206" cy="110799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6600" i="1">
                <a:solidFill>
                  <a:srgbClr val="0070C0"/>
                </a:solidFill>
                <a:latin typeface="Brush Script MT"/>
                <a:ea typeface="Calibri"/>
                <a:cs typeface="Calibri"/>
              </a:rPr>
              <a:t>B</a:t>
            </a:r>
            <a:endParaRPr lang="fr-CA" sz="6600" i="1">
              <a:solidFill>
                <a:srgbClr val="0070C0"/>
              </a:solidFill>
              <a:latin typeface="Brush Script MT"/>
            </a:endParaRPr>
          </a:p>
        </p:txBody>
      </p:sp>
      <p:sp>
        <p:nvSpPr>
          <p:cNvPr id="10" name="ZoneTexte 9">
            <a:extLst>
              <a:ext uri="{FF2B5EF4-FFF2-40B4-BE49-F238E27FC236}">
                <a16:creationId xmlns:a16="http://schemas.microsoft.com/office/drawing/2014/main" id="{4E4CABF1-F5EE-033B-B164-1A0A049FACDC}"/>
              </a:ext>
            </a:extLst>
          </p:cNvPr>
          <p:cNvSpPr txBox="1"/>
          <p:nvPr/>
        </p:nvSpPr>
        <p:spPr>
          <a:xfrm>
            <a:off x="7237989" y="1087080"/>
            <a:ext cx="222064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rPr>
              <a:t>L'enseignant inscrit une lettre sur la trace laissée par l'élève de ses apprentissages et entre celle-ci dans son portail </a:t>
            </a:r>
            <a:r>
              <a:rPr lang="fr-CA" sz="1400">
                <a:ea typeface="Calibri"/>
                <a:cs typeface="Calibri"/>
              </a:rPr>
              <a:t>lorsqu'elle est significative.</a:t>
            </a:r>
            <a:endParaRPr lang="fr-CA" sz="1400" dirty="0"/>
          </a:p>
        </p:txBody>
      </p:sp>
      <p:pic>
        <p:nvPicPr>
          <p:cNvPr id="11" name="Image 10">
            <a:extLst>
              <a:ext uri="{FF2B5EF4-FFF2-40B4-BE49-F238E27FC236}">
                <a16:creationId xmlns:a16="http://schemas.microsoft.com/office/drawing/2014/main" id="{D9AA5A83-C0C1-B12F-77BD-283D05B8625E}"/>
              </a:ext>
            </a:extLst>
          </p:cNvPr>
          <p:cNvPicPr>
            <a:picLocks noChangeAspect="1"/>
          </p:cNvPicPr>
          <p:nvPr/>
        </p:nvPicPr>
        <p:blipFill>
          <a:blip r:embed="rId4"/>
          <a:srcRect l="42" t="2222" r="65385" b="-171"/>
          <a:stretch>
            <a:fillRect/>
          </a:stretch>
        </p:blipFill>
        <p:spPr>
          <a:xfrm>
            <a:off x="9657073" y="2466006"/>
            <a:ext cx="981624" cy="1290963"/>
          </a:xfrm>
          <a:prstGeom prst="rect">
            <a:avLst/>
          </a:prstGeom>
        </p:spPr>
      </p:pic>
      <p:sp>
        <p:nvSpPr>
          <p:cNvPr id="12" name="ZoneTexte 11">
            <a:extLst>
              <a:ext uri="{FF2B5EF4-FFF2-40B4-BE49-F238E27FC236}">
                <a16:creationId xmlns:a16="http://schemas.microsoft.com/office/drawing/2014/main" id="{FE157274-4781-4161-B75B-79666357386A}"/>
              </a:ext>
            </a:extLst>
          </p:cNvPr>
          <p:cNvSpPr txBox="1"/>
          <p:nvPr/>
        </p:nvSpPr>
        <p:spPr>
          <a:xfrm>
            <a:off x="9455603" y="1409464"/>
            <a:ext cx="20741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rPr>
              <a:t>Le parent peut voir la lettre sur la copie de son </a:t>
            </a:r>
            <a:r>
              <a:rPr lang="fr-CA" sz="1400">
                <a:ea typeface="Calibri"/>
                <a:cs typeface="Calibri"/>
              </a:rPr>
              <a:t>enfant et sur le portail.</a:t>
            </a:r>
          </a:p>
        </p:txBody>
      </p:sp>
      <p:sp>
        <p:nvSpPr>
          <p:cNvPr id="13" name="Accolade fermante 12">
            <a:extLst>
              <a:ext uri="{FF2B5EF4-FFF2-40B4-BE49-F238E27FC236}">
                <a16:creationId xmlns:a16="http://schemas.microsoft.com/office/drawing/2014/main" id="{A0D46AF7-C165-D4AC-8876-FDA138B7B0E5}"/>
              </a:ext>
            </a:extLst>
          </p:cNvPr>
          <p:cNvSpPr/>
          <p:nvPr/>
        </p:nvSpPr>
        <p:spPr>
          <a:xfrm rot="5400000">
            <a:off x="7628926" y="860535"/>
            <a:ext cx="435910" cy="623916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4" name="ZoneTexte 13">
            <a:extLst>
              <a:ext uri="{FF2B5EF4-FFF2-40B4-BE49-F238E27FC236}">
                <a16:creationId xmlns:a16="http://schemas.microsoft.com/office/drawing/2014/main" id="{9722A50D-1A5E-D459-EB14-133982CCDF9D}"/>
              </a:ext>
            </a:extLst>
          </p:cNvPr>
          <p:cNvSpPr txBox="1"/>
          <p:nvPr/>
        </p:nvSpPr>
        <p:spPr>
          <a:xfrm>
            <a:off x="5039911" y="4437926"/>
            <a:ext cx="533703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ea typeface="Calibri"/>
                <a:cs typeface="Calibri"/>
              </a:rPr>
              <a:t>Au bulletin, l'enseignant situe, à partir des observations variées notamment les plus significatives qui ont été communiquées au parent, l'élève dans l'un </a:t>
            </a:r>
            <a:r>
              <a:rPr lang="fr-CA" sz="1400">
                <a:ea typeface="Calibri"/>
                <a:cs typeface="Calibri"/>
              </a:rPr>
              <a:t>des portraits </a:t>
            </a:r>
            <a:r>
              <a:rPr lang="fr-CA" sz="1400" dirty="0">
                <a:ea typeface="Calibri"/>
                <a:cs typeface="Calibri"/>
              </a:rPr>
              <a:t>et entre le résultat chiffré correspondant.</a:t>
            </a:r>
            <a:endParaRPr lang="fr-FR" dirty="0"/>
          </a:p>
        </p:txBody>
      </p:sp>
      <p:sp>
        <p:nvSpPr>
          <p:cNvPr id="15" name="Flèche : droite 14">
            <a:extLst>
              <a:ext uri="{FF2B5EF4-FFF2-40B4-BE49-F238E27FC236}">
                <a16:creationId xmlns:a16="http://schemas.microsoft.com/office/drawing/2014/main" id="{7FC9F168-F8B3-C2B9-FFAA-99331F3F0C3E}"/>
              </a:ext>
            </a:extLst>
          </p:cNvPr>
          <p:cNvSpPr/>
          <p:nvPr/>
        </p:nvSpPr>
        <p:spPr>
          <a:xfrm>
            <a:off x="4002689" y="4510689"/>
            <a:ext cx="954689" cy="5167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Image 15">
            <a:extLst>
              <a:ext uri="{FF2B5EF4-FFF2-40B4-BE49-F238E27FC236}">
                <a16:creationId xmlns:a16="http://schemas.microsoft.com/office/drawing/2014/main" id="{C971721A-050A-4D60-6C2B-49F9C7137F5C}"/>
              </a:ext>
            </a:extLst>
          </p:cNvPr>
          <p:cNvPicPr>
            <a:picLocks noChangeAspect="1"/>
          </p:cNvPicPr>
          <p:nvPr/>
        </p:nvPicPr>
        <p:blipFill>
          <a:blip r:embed="rId5"/>
          <a:stretch>
            <a:fillRect/>
          </a:stretch>
        </p:blipFill>
        <p:spPr>
          <a:xfrm>
            <a:off x="4577689" y="2256692"/>
            <a:ext cx="1033931" cy="1309077"/>
          </a:xfrm>
          <a:prstGeom prst="rect">
            <a:avLst/>
          </a:prstGeom>
          <a:ln>
            <a:solidFill>
              <a:srgbClr val="4472C4"/>
            </a:solidFill>
          </a:ln>
        </p:spPr>
      </p:pic>
      <p:sp>
        <p:nvSpPr>
          <p:cNvPr id="2" name="ZoneTexte 1">
            <a:extLst>
              <a:ext uri="{FF2B5EF4-FFF2-40B4-BE49-F238E27FC236}">
                <a16:creationId xmlns:a16="http://schemas.microsoft.com/office/drawing/2014/main" id="{A9EF516C-8650-E48C-856A-BABF5C47506D}"/>
              </a:ext>
            </a:extLst>
          </p:cNvPr>
          <p:cNvSpPr txBox="1"/>
          <p:nvPr/>
        </p:nvSpPr>
        <p:spPr>
          <a:xfrm>
            <a:off x="4339981" y="5277826"/>
            <a:ext cx="45931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ea typeface="Calibri"/>
                <a:cs typeface="Calibri"/>
              </a:rPr>
              <a:t>Le parent est informé, par courriel, en début d'année des modalités d'évaluation classe-maison-bulletin établies dans le cadre de </a:t>
            </a:r>
            <a:r>
              <a:rPr lang="fr-CA">
                <a:ea typeface="Calibri"/>
                <a:cs typeface="Calibri"/>
              </a:rPr>
              <a:t>l'encadrement local de l'évaluation.</a:t>
            </a:r>
            <a:endParaRPr lang="fr-CA"/>
          </a:p>
        </p:txBody>
      </p:sp>
    </p:spTree>
    <p:extLst>
      <p:ext uri="{BB962C8B-B14F-4D97-AF65-F5344CB8AC3E}">
        <p14:creationId xmlns:p14="http://schemas.microsoft.com/office/powerpoint/2010/main" val="196190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1A7C5-9A5D-1D38-F7FF-352C4D640444}"/>
              </a:ext>
            </a:extLst>
          </p:cNvPr>
          <p:cNvSpPr>
            <a:spLocks noGrp="1"/>
          </p:cNvSpPr>
          <p:nvPr>
            <p:ph type="title"/>
          </p:nvPr>
        </p:nvSpPr>
        <p:spPr/>
        <p:txBody>
          <a:bodyPr/>
          <a:lstStyle/>
          <a:p>
            <a:r>
              <a:rPr lang="fr-CA">
                <a:ea typeface="Calibri Light"/>
                <a:cs typeface="Calibri Light"/>
              </a:rPr>
              <a:t>Sans oublier:</a:t>
            </a:r>
            <a:endParaRPr lang="fr-CA"/>
          </a:p>
        </p:txBody>
      </p:sp>
      <p:sp>
        <p:nvSpPr>
          <p:cNvPr id="3" name="Espace réservé du texte 2">
            <a:extLst>
              <a:ext uri="{FF2B5EF4-FFF2-40B4-BE49-F238E27FC236}">
                <a16:creationId xmlns:a16="http://schemas.microsoft.com/office/drawing/2014/main" id="{16231A90-0EC6-D9AF-C09E-EC64DC5439E9}"/>
              </a:ext>
            </a:extLst>
          </p:cNvPr>
          <p:cNvSpPr>
            <a:spLocks noGrp="1"/>
          </p:cNvSpPr>
          <p:nvPr>
            <p:ph type="body" sz="quarter" idx="18"/>
          </p:nvPr>
        </p:nvSpPr>
        <p:spPr/>
        <p:txBody>
          <a:bodyPr vert="horz" lIns="91440" tIns="45720" rIns="91440" bIns="45720" rtlCol="0" anchor="t">
            <a:normAutofit/>
          </a:bodyPr>
          <a:lstStyle/>
          <a:p>
            <a:r>
              <a:rPr lang="fr-CA" dirty="0">
                <a:solidFill>
                  <a:schemeClr val="accent5">
                    <a:lumMod val="60000"/>
                    <a:lumOff val="40000"/>
                  </a:schemeClr>
                </a:solidFill>
                <a:ea typeface="Calibri"/>
                <a:cs typeface="Calibri"/>
                <a:hlinkClick r:id="rId2">
                  <a:extLst>
                    <a:ext uri="{A12FA001-AC4F-418D-AE19-62706E023703}">
                      <ahyp:hlinkClr xmlns:ahyp="http://schemas.microsoft.com/office/drawing/2018/hyperlinkcolor" val="tx"/>
                    </a:ext>
                  </a:extLst>
                </a:hlinkClick>
              </a:rPr>
              <a:t>Règlement de révision de résultat du ministre</a:t>
            </a:r>
            <a:endParaRPr lang="fr-CA">
              <a:solidFill>
                <a:schemeClr val="accent5">
                  <a:lumMod val="60000"/>
                  <a:lumOff val="40000"/>
                </a:schemeClr>
              </a:solidFill>
              <a:ea typeface="Calibri"/>
              <a:cs typeface="Calibri"/>
              <a:hlinkClick r:id="rId2">
                <a:extLst>
                  <a:ext uri="{A12FA001-AC4F-418D-AE19-62706E023703}">
                    <ahyp:hlinkClr xmlns:ahyp="http://schemas.microsoft.com/office/drawing/2018/hyperlinkcolor" val="tx"/>
                  </a:ext>
                </a:extLst>
              </a:hlinkClick>
            </a:endParaRPr>
          </a:p>
        </p:txBody>
      </p:sp>
      <p:sp>
        <p:nvSpPr>
          <p:cNvPr id="4" name="ZoneTexte 3">
            <a:extLst>
              <a:ext uri="{FF2B5EF4-FFF2-40B4-BE49-F238E27FC236}">
                <a16:creationId xmlns:a16="http://schemas.microsoft.com/office/drawing/2014/main" id="{0574151D-C8B1-0CF7-8B9F-D0A906C530BB}"/>
              </a:ext>
            </a:extLst>
          </p:cNvPr>
          <p:cNvSpPr txBox="1"/>
          <p:nvPr/>
        </p:nvSpPr>
        <p:spPr>
          <a:xfrm>
            <a:off x="5333186" y="1673793"/>
            <a:ext cx="586316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fr-CA" dirty="0">
                <a:ea typeface="Calibri" panose="020F0502020204030204"/>
                <a:cs typeface="Calibri" panose="020F0502020204030204"/>
              </a:rPr>
              <a:t>Encadrement et </a:t>
            </a:r>
            <a:r>
              <a:rPr lang="fr-CA" dirty="0">
                <a:ea typeface="Calibri" panose="020F0502020204030204"/>
                <a:cs typeface="Calibri" panose="020F0502020204030204"/>
                <a:hlinkClick r:id="rId3"/>
              </a:rPr>
              <a:t>modalités par le CSS</a:t>
            </a:r>
            <a:endParaRPr lang="fr-CA" dirty="0">
              <a:ea typeface="Calibri" panose="020F0502020204030204"/>
              <a:cs typeface="Calibri" panose="020F0502020204030204"/>
            </a:endParaRPr>
          </a:p>
          <a:p>
            <a:pPr marL="285750" indent="-285750">
              <a:buFont typeface="Calibri"/>
              <a:buChar char="-"/>
            </a:pPr>
            <a:endParaRPr lang="fr-CA" dirty="0">
              <a:ea typeface="Calibri" panose="020F0502020204030204"/>
              <a:cs typeface="Calibri" panose="020F0502020204030204"/>
            </a:endParaRPr>
          </a:p>
          <a:p>
            <a:pPr marL="742950" lvl="1" indent="-285750">
              <a:buFont typeface="Courier New"/>
              <a:buChar char="o"/>
            </a:pPr>
            <a:r>
              <a:rPr lang="fr-CA" dirty="0">
                <a:ea typeface="Calibri" panose="020F0502020204030204"/>
                <a:cs typeface="Calibri" panose="020F0502020204030204"/>
              </a:rPr>
              <a:t>10 jours ouvrable après la connaissance du résultat</a:t>
            </a:r>
          </a:p>
          <a:p>
            <a:pPr marL="742950" lvl="1" indent="-285750">
              <a:buFont typeface="Courier New"/>
              <a:buChar char="o"/>
            </a:pPr>
            <a:r>
              <a:rPr lang="fr-CA" dirty="0">
                <a:ea typeface="Calibri" panose="020F0502020204030204"/>
                <a:cs typeface="Calibri" panose="020F0502020204030204"/>
              </a:rPr>
              <a:t>Formulaire et délais à respecter pour le suivi</a:t>
            </a:r>
          </a:p>
          <a:p>
            <a:pPr marL="285750" indent="-285750">
              <a:buFont typeface="Calibri"/>
              <a:buChar char="-"/>
            </a:pPr>
            <a:endParaRPr lang="fr-CA" dirty="0">
              <a:ea typeface="Calibri" panose="020F0502020204030204"/>
              <a:cs typeface="Calibri" panose="020F0502020204030204"/>
            </a:endParaRPr>
          </a:p>
          <a:p>
            <a:pPr marL="285750" indent="-285750">
              <a:buFont typeface="Calibri"/>
              <a:buChar char="-"/>
            </a:pPr>
            <a:r>
              <a:rPr lang="fr-CA" dirty="0">
                <a:ea typeface="Calibri" panose="020F0502020204030204"/>
                <a:cs typeface="Calibri" panose="020F0502020204030204"/>
              </a:rPr>
              <a:t>Présent sur le site internet de toutes les écoles</a:t>
            </a:r>
          </a:p>
          <a:p>
            <a:pPr marL="285750" indent="-285750">
              <a:buFont typeface="Calibri"/>
              <a:buChar char="-"/>
            </a:pPr>
            <a:endParaRPr lang="fr-CA" dirty="0">
              <a:ea typeface="Calibri" panose="020F0502020204030204"/>
              <a:cs typeface="Calibri" panose="020F0502020204030204"/>
            </a:endParaRPr>
          </a:p>
          <a:p>
            <a:pPr marL="285750" indent="-285750">
              <a:buFont typeface="Calibri"/>
              <a:buChar char="-"/>
            </a:pPr>
            <a:r>
              <a:rPr lang="fr-CA" dirty="0">
                <a:ea typeface="Calibri" panose="020F0502020204030204"/>
                <a:cs typeface="Calibri" panose="020F0502020204030204"/>
              </a:rPr>
              <a:t>Formulaire en révision en 2025-2026</a:t>
            </a:r>
          </a:p>
          <a:p>
            <a:pPr marL="285750" indent="-285750">
              <a:buFont typeface="Calibri"/>
              <a:buChar char="-"/>
            </a:pPr>
            <a:endParaRPr lang="fr-CA" dirty="0">
              <a:ea typeface="Calibri" panose="020F0502020204030204"/>
              <a:cs typeface="Calibri" panose="020F0502020204030204"/>
            </a:endParaRPr>
          </a:p>
          <a:p>
            <a:pPr marL="285750" indent="-285750">
              <a:buFont typeface="Calibri"/>
              <a:buChar char="-"/>
            </a:pPr>
            <a:endParaRPr lang="fr-CA" dirty="0">
              <a:ea typeface="Calibri" panose="020F0502020204030204"/>
              <a:cs typeface="Calibri" panose="020F0502020204030204"/>
            </a:endParaRPr>
          </a:p>
        </p:txBody>
      </p:sp>
    </p:spTree>
    <p:extLst>
      <p:ext uri="{BB962C8B-B14F-4D97-AF65-F5344CB8AC3E}">
        <p14:creationId xmlns:p14="http://schemas.microsoft.com/office/powerpoint/2010/main" val="86610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448800" y="6356350"/>
            <a:ext cx="2743200" cy="365125"/>
          </a:xfrm>
        </p:spPr>
        <p:txBody>
          <a:bodyPr rtlCol="0"/>
          <a:lstStyle/>
          <a:p>
            <a:pPr rtl="0"/>
            <a:fld id="{13D2E340-0663-474B-992C-9192B5C45E57}" type="slidenum">
              <a:rPr lang="fr-FR" smtClean="0"/>
              <a:t>15</a:t>
            </a:fld>
            <a:endParaRPr lang="fr-FR"/>
          </a:p>
        </p:txBody>
      </p:sp>
      <p:sp>
        <p:nvSpPr>
          <p:cNvPr id="7" name="Rectangle 6"/>
          <p:cNvSpPr/>
          <p:nvPr/>
        </p:nvSpPr>
        <p:spPr>
          <a:xfrm>
            <a:off x="1031937" y="2660953"/>
            <a:ext cx="9289458" cy="2318392"/>
          </a:xfrm>
          <a:prstGeom prst="rect">
            <a:avLst/>
          </a:prstGeom>
        </p:spPr>
        <p:txBody>
          <a:bodyPr wrap="square" lIns="91440" tIns="45720" rIns="91440" bIns="45720" anchor="t">
            <a:spAutoFit/>
          </a:bodyPr>
          <a:lstStyle/>
          <a:p>
            <a:pPr algn="just">
              <a:lnSpc>
                <a:spcPct val="107000"/>
              </a:lnSpc>
              <a:spcAft>
                <a:spcPts val="0"/>
              </a:spcAft>
            </a:pPr>
            <a:r>
              <a:rPr lang="fr-CA" i="1" dirty="0">
                <a:latin typeface="+mj-lt"/>
                <a:ea typeface="Calibri"/>
                <a:cs typeface="Times New Roman"/>
              </a:rPr>
              <a:t>Prendre les mesures nécessaires pour que la qualité de la langue parlée et écrite soit le souci de tous les membres du personnel de l’école.</a:t>
            </a:r>
          </a:p>
          <a:p>
            <a:pPr algn="just">
              <a:lnSpc>
                <a:spcPct val="107000"/>
              </a:lnSpc>
            </a:pPr>
            <a:endParaRPr lang="fr-CA" i="1" dirty="0">
              <a:latin typeface="+mj-lt"/>
              <a:ea typeface="Calibri" panose="020F0502020204030204" pitchFamily="34" charset="0"/>
              <a:cs typeface="Times New Roman" panose="02020603050405020304" pitchFamily="18" charset="0"/>
            </a:endParaRPr>
          </a:p>
          <a:p>
            <a:pPr algn="just">
              <a:lnSpc>
                <a:spcPct val="107000"/>
              </a:lnSpc>
            </a:pPr>
            <a:r>
              <a:rPr lang="fr-CA" i="1" dirty="0">
                <a:latin typeface="+mj-lt"/>
                <a:cs typeface="Times New Roman"/>
              </a:rPr>
              <a:t>Mise en application du devoir de l'enseignant </a:t>
            </a:r>
            <a:r>
              <a:rPr lang="fr-CA" i="1" dirty="0">
                <a:latin typeface="Calibri Light"/>
                <a:cs typeface="Times New Roman"/>
              </a:rPr>
              <a:t>de la LIP art. 22, «</a:t>
            </a:r>
            <a:r>
              <a:rPr lang="fr-CA" sz="1400" dirty="0">
                <a:latin typeface="Arial"/>
                <a:cs typeface="Arial"/>
              </a:rPr>
              <a:t>5°  de prendre les mesures nécessaires pour promouvoir la qualité de la langue écrite et parlée. »</a:t>
            </a:r>
          </a:p>
          <a:p>
            <a:pPr algn="just">
              <a:lnSpc>
                <a:spcPct val="107000"/>
              </a:lnSpc>
            </a:pPr>
            <a:endParaRPr lang="fr-CA" sz="1400" dirty="0">
              <a:latin typeface="Arial"/>
              <a:cs typeface="Arial"/>
            </a:endParaRPr>
          </a:p>
          <a:p>
            <a:pPr algn="just">
              <a:lnSpc>
                <a:spcPct val="107000"/>
              </a:lnSpc>
            </a:pPr>
            <a:r>
              <a:rPr lang="fr-CA" i="1" dirty="0">
                <a:latin typeface="Calibri Light"/>
                <a:cs typeface="Arial"/>
              </a:rPr>
              <a:t>Conséquemment aux cadres d'évaluation prescrits pour les différentes disciplines, ne peut pas être comptabiliser pour le résultat au bulletin, sauf en FLE.</a:t>
            </a:r>
            <a:endParaRPr lang="fr-CA" i="1" dirty="0">
              <a:latin typeface="Calibri Light"/>
              <a:ea typeface="Calibri Light"/>
              <a:cs typeface="Arial"/>
            </a:endParaRPr>
          </a:p>
        </p:txBody>
      </p:sp>
      <p:sp>
        <p:nvSpPr>
          <p:cNvPr id="9" name="Titre 8">
            <a:extLst>
              <a:ext uri="{FF2B5EF4-FFF2-40B4-BE49-F238E27FC236}">
                <a16:creationId xmlns:a16="http://schemas.microsoft.com/office/drawing/2014/main" id="{D93E0EC5-4E89-5DE0-BCA2-5FC673DCB80A}"/>
              </a:ext>
            </a:extLst>
          </p:cNvPr>
          <p:cNvSpPr>
            <a:spLocks noGrp="1"/>
          </p:cNvSpPr>
          <p:nvPr>
            <p:ph type="title"/>
          </p:nvPr>
        </p:nvSpPr>
        <p:spPr/>
        <p:txBody>
          <a:bodyPr/>
          <a:lstStyle/>
          <a:p>
            <a:r>
              <a:rPr lang="fr-CA"/>
              <a:t>Qualité de la langue</a:t>
            </a:r>
            <a:endParaRPr lang="fr-FR"/>
          </a:p>
        </p:txBody>
      </p:sp>
      <p:pic>
        <p:nvPicPr>
          <p:cNvPr id="17" name="Graphique 16" descr="Badge 6 avec un remplissage uni">
            <a:extLst>
              <a:ext uri="{FF2B5EF4-FFF2-40B4-BE49-F238E27FC236}">
                <a16:creationId xmlns:a16="http://schemas.microsoft.com/office/drawing/2014/main" id="{B71729DD-29D8-3BEF-62D9-4872FA2A8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633" y="717550"/>
            <a:ext cx="914400" cy="914400"/>
          </a:xfrm>
          <a:prstGeom prst="rect">
            <a:avLst/>
          </a:prstGeom>
        </p:spPr>
      </p:pic>
    </p:spTree>
    <p:extLst>
      <p:ext uri="{BB962C8B-B14F-4D97-AF65-F5344CB8AC3E}">
        <p14:creationId xmlns:p14="http://schemas.microsoft.com/office/powerpoint/2010/main" val="31052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FABEB-6932-A504-6CF5-A094C4EBA8E5}"/>
              </a:ext>
            </a:extLst>
          </p:cNvPr>
          <p:cNvSpPr>
            <a:spLocks noGrp="1"/>
          </p:cNvSpPr>
          <p:nvPr>
            <p:ph type="title"/>
          </p:nvPr>
        </p:nvSpPr>
        <p:spPr>
          <a:xfrm>
            <a:off x="813720" y="1207008"/>
            <a:ext cx="5282280" cy="1121390"/>
          </a:xfrm>
        </p:spPr>
        <p:txBody>
          <a:bodyPr vert="horz" lIns="91440" tIns="45720" rIns="91440" bIns="45720" rtlCol="0" anchor="ctr">
            <a:normAutofit/>
          </a:bodyPr>
          <a:lstStyle/>
          <a:p>
            <a:pPr>
              <a:lnSpc>
                <a:spcPct val="90000"/>
              </a:lnSpc>
            </a:pPr>
            <a:r>
              <a:rPr lang="en-US" sz="3700" b="1" kern="1200">
                <a:latin typeface="Times New Roman" panose="02020603050405020304" pitchFamily="18" charset="0"/>
                <a:ea typeface="+mj-ea"/>
                <a:cs typeface="Times New Roman" panose="02020603050405020304" pitchFamily="18" charset="0"/>
              </a:rPr>
              <a:t>Pensez aux clientèles particulières</a:t>
            </a:r>
          </a:p>
        </p:txBody>
      </p:sp>
      <p:sp>
        <p:nvSpPr>
          <p:cNvPr id="4" name="ZoneTexte 3">
            <a:extLst>
              <a:ext uri="{FF2B5EF4-FFF2-40B4-BE49-F238E27FC236}">
                <a16:creationId xmlns:a16="http://schemas.microsoft.com/office/drawing/2014/main" id="{417979F5-7141-A778-A22D-7ED9D7040E11}"/>
              </a:ext>
            </a:extLst>
          </p:cNvPr>
          <p:cNvSpPr txBox="1"/>
          <p:nvPr/>
        </p:nvSpPr>
        <p:spPr>
          <a:xfrm>
            <a:off x="813720" y="2328398"/>
            <a:ext cx="7856095" cy="379053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buClr>
                <a:schemeClr val="accent2"/>
              </a:buClr>
            </a:pPr>
            <a:r>
              <a:rPr lang="en-US" sz="1600" kern="1200" dirty="0">
                <a:ea typeface="+mn-ea"/>
                <a:cs typeface="+mn-cs"/>
              </a:rPr>
              <a:t>Élèves </a:t>
            </a:r>
            <a:r>
              <a:rPr lang="en-US" sz="1600" kern="1200" dirty="0" err="1">
                <a:ea typeface="+mn-ea"/>
                <a:cs typeface="+mn-cs"/>
              </a:rPr>
              <a:t>valeur</a:t>
            </a:r>
            <a:r>
              <a:rPr lang="en-US" sz="1600" kern="1200" dirty="0">
                <a:ea typeface="+mn-ea"/>
                <a:cs typeface="+mn-cs"/>
              </a:rPr>
              <a:t> 22: </a:t>
            </a:r>
            <a:r>
              <a:rPr lang="en-US" sz="1600" kern="1200" dirty="0" err="1">
                <a:ea typeface="+mn-ea"/>
                <a:cs typeface="+mn-cs"/>
              </a:rPr>
              <a:t>enseignants</a:t>
            </a:r>
            <a:r>
              <a:rPr lang="en-US" sz="1600" kern="1200" dirty="0">
                <a:ea typeface="+mn-ea"/>
                <a:cs typeface="+mn-cs"/>
              </a:rPr>
              <a:t> ILSS font </a:t>
            </a:r>
            <a:r>
              <a:rPr lang="en-US" sz="1600" kern="1200" dirty="0" err="1">
                <a:ea typeface="+mn-ea"/>
                <a:cs typeface="+mn-cs"/>
              </a:rPr>
              <a:t>partie</a:t>
            </a:r>
            <a:r>
              <a:rPr lang="en-US" sz="1600" kern="1200" dirty="0">
                <a:ea typeface="+mn-ea"/>
                <a:cs typeface="+mn-cs"/>
              </a:rPr>
              <a:t> du processus</a:t>
            </a:r>
          </a:p>
          <a:p>
            <a:pPr>
              <a:lnSpc>
                <a:spcPct val="90000"/>
              </a:lnSpc>
              <a:spcBef>
                <a:spcPts val="1000"/>
              </a:spcBef>
              <a:buClr>
                <a:schemeClr val="accent2"/>
              </a:buClr>
            </a:pPr>
            <a:r>
              <a:rPr lang="en-US" sz="1600" kern="1200" dirty="0">
                <a:ea typeface="+mn-ea"/>
                <a:cs typeface="+mn-cs"/>
              </a:rPr>
              <a:t>Élèves dans des classes </a:t>
            </a:r>
            <a:r>
              <a:rPr lang="en-US" sz="1600" kern="1200" dirty="0" err="1">
                <a:ea typeface="+mn-ea"/>
                <a:cs typeface="+mn-cs"/>
              </a:rPr>
              <a:t>spécialisées</a:t>
            </a:r>
            <a:r>
              <a:rPr lang="en-US" sz="1600" kern="1200" dirty="0">
                <a:ea typeface="+mn-ea"/>
                <a:cs typeface="+mn-cs"/>
              </a:rPr>
              <a:t>: </a:t>
            </a:r>
            <a:r>
              <a:rPr lang="en-US" sz="1600" kern="1200" dirty="0" err="1">
                <a:ea typeface="+mn-ea"/>
                <a:cs typeface="+mn-cs"/>
              </a:rPr>
              <a:t>est-ce</a:t>
            </a:r>
            <a:r>
              <a:rPr lang="en-US" sz="1600" kern="1200" dirty="0">
                <a:ea typeface="+mn-ea"/>
                <a:cs typeface="+mn-cs"/>
              </a:rPr>
              <a:t> </a:t>
            </a:r>
            <a:r>
              <a:rPr lang="en-US" sz="1600" kern="1200" dirty="0" err="1">
                <a:ea typeface="+mn-ea"/>
                <a:cs typeface="+mn-cs"/>
              </a:rPr>
              <a:t>qu'il</a:t>
            </a:r>
            <a:r>
              <a:rPr lang="en-US" sz="1600" kern="1200" dirty="0">
                <a:ea typeface="+mn-ea"/>
                <a:cs typeface="+mn-cs"/>
              </a:rPr>
              <a:t> y a des distinctions dans les </a:t>
            </a:r>
            <a:r>
              <a:rPr lang="en-US" sz="1600" kern="1200" dirty="0" err="1">
                <a:ea typeface="+mn-ea"/>
                <a:cs typeface="+mn-cs"/>
              </a:rPr>
              <a:t>modalités</a:t>
            </a:r>
            <a:r>
              <a:rPr lang="en-US" sz="1600" kern="1200" dirty="0">
                <a:ea typeface="+mn-ea"/>
                <a:cs typeface="+mn-cs"/>
              </a:rPr>
              <a:t>?</a:t>
            </a:r>
          </a:p>
          <a:p>
            <a:pPr>
              <a:lnSpc>
                <a:spcPct val="90000"/>
              </a:lnSpc>
              <a:spcBef>
                <a:spcPts val="1000"/>
              </a:spcBef>
              <a:buClr>
                <a:schemeClr val="accent2"/>
              </a:buClr>
            </a:pPr>
            <a:r>
              <a:rPr lang="en-US" sz="1600" kern="1200" dirty="0">
                <a:ea typeface="+mn-ea"/>
                <a:cs typeface="+mn-cs"/>
              </a:rPr>
              <a:t>Ex. Choix des </a:t>
            </a:r>
            <a:r>
              <a:rPr lang="en-US" sz="1600" kern="1200" dirty="0" err="1">
                <a:ea typeface="+mn-ea"/>
                <a:cs typeface="+mn-cs"/>
              </a:rPr>
              <a:t>compétences</a:t>
            </a:r>
            <a:r>
              <a:rPr lang="en-US" sz="1600" kern="1200" dirty="0">
                <a:ea typeface="+mn-ea"/>
                <a:cs typeface="+mn-cs"/>
              </a:rPr>
              <a:t> par étape</a:t>
            </a:r>
          </a:p>
          <a:p>
            <a:pPr>
              <a:lnSpc>
                <a:spcPct val="90000"/>
              </a:lnSpc>
              <a:spcBef>
                <a:spcPts val="1000"/>
              </a:spcBef>
              <a:buClr>
                <a:schemeClr val="accent2"/>
              </a:buClr>
            </a:pPr>
            <a:r>
              <a:rPr lang="en-US" sz="1600" kern="1200" dirty="0">
                <a:ea typeface="+mn-ea"/>
                <a:cs typeface="+mn-cs"/>
              </a:rPr>
              <a:t>Ex. Évaluations de fin </a:t>
            </a:r>
            <a:r>
              <a:rPr lang="en-US" sz="1600" kern="1200" dirty="0" err="1">
                <a:ea typeface="+mn-ea"/>
                <a:cs typeface="+mn-cs"/>
              </a:rPr>
              <a:t>d'étape</a:t>
            </a:r>
            <a:endParaRPr lang="en-US" sz="1600" kern="1200" dirty="0">
              <a:ea typeface="+mn-ea"/>
              <a:cs typeface="+mn-cs"/>
            </a:endParaRPr>
          </a:p>
          <a:p>
            <a:pPr>
              <a:lnSpc>
                <a:spcPct val="90000"/>
              </a:lnSpc>
              <a:spcBef>
                <a:spcPts val="1000"/>
              </a:spcBef>
              <a:buClr>
                <a:schemeClr val="accent2"/>
              </a:buClr>
            </a:pPr>
            <a:r>
              <a:rPr lang="en-US" sz="1600" kern="1200" dirty="0" err="1">
                <a:ea typeface="+mn-ea"/>
                <a:cs typeface="+mn-cs"/>
              </a:rPr>
              <a:t>Programmes</a:t>
            </a:r>
            <a:r>
              <a:rPr lang="en-US" sz="1600" kern="1200" dirty="0">
                <a:ea typeface="+mn-ea"/>
                <a:cs typeface="+mn-cs"/>
              </a:rPr>
              <a:t> CAPS, ILSS, PFEQ </a:t>
            </a:r>
            <a:r>
              <a:rPr lang="en-US" sz="1600" kern="1200" dirty="0" err="1">
                <a:ea typeface="+mn-ea"/>
                <a:cs typeface="+mn-cs"/>
              </a:rPr>
              <a:t>modifié</a:t>
            </a:r>
            <a:endParaRPr lang="en-US" sz="1600" kern="1200" dirty="0">
              <a:ea typeface="+mn-ea"/>
              <a:cs typeface="+mn-cs"/>
            </a:endParaRPr>
          </a:p>
          <a:p>
            <a:pPr>
              <a:lnSpc>
                <a:spcPct val="90000"/>
              </a:lnSpc>
              <a:spcBef>
                <a:spcPts val="1000"/>
              </a:spcBef>
              <a:buClr>
                <a:schemeClr val="accent2"/>
              </a:buClr>
            </a:pPr>
            <a:r>
              <a:rPr lang="en-US" sz="1600" kern="1200" dirty="0">
                <a:ea typeface="+mn-ea"/>
                <a:cs typeface="+mn-cs"/>
              </a:rPr>
              <a:t>Etc.</a:t>
            </a:r>
          </a:p>
          <a:p>
            <a:pPr>
              <a:lnSpc>
                <a:spcPct val="90000"/>
              </a:lnSpc>
              <a:spcBef>
                <a:spcPts val="1000"/>
              </a:spcBef>
              <a:buClr>
                <a:schemeClr val="accent2"/>
              </a:buClr>
            </a:pPr>
            <a:endParaRPr lang="en-US" sz="1600" kern="1200" dirty="0">
              <a:solidFill>
                <a:srgbClr val="13459F"/>
              </a:solidFill>
              <a:ea typeface="+mn-ea"/>
              <a:cs typeface="+mn-cs"/>
            </a:endParaRPr>
          </a:p>
          <a:p>
            <a:pPr>
              <a:lnSpc>
                <a:spcPct val="90000"/>
              </a:lnSpc>
              <a:spcBef>
                <a:spcPts val="1000"/>
              </a:spcBef>
              <a:buClr>
                <a:schemeClr val="accent2"/>
              </a:buClr>
            </a:pPr>
            <a:r>
              <a:rPr lang="en-US" sz="1600" kern="1200" dirty="0" err="1">
                <a:solidFill>
                  <a:schemeClr val="accent5"/>
                </a:solidFill>
                <a:ea typeface="+mn-ea"/>
                <a:cs typeface="+mn-cs"/>
                <a:hlinkClick r:id="rId2">
                  <a:extLst>
                    <a:ext uri="{A12FA001-AC4F-418D-AE19-62706E023703}">
                      <ahyp:hlinkClr xmlns:ahyp="http://schemas.microsoft.com/office/drawing/2018/hyperlinkcolor" val="tx"/>
                    </a:ext>
                  </a:extLst>
                </a:hlinkClick>
              </a:rPr>
              <a:t>Modèles</a:t>
            </a:r>
            <a:r>
              <a:rPr lang="en-US" sz="1600" kern="1200" dirty="0">
                <a:solidFill>
                  <a:schemeClr val="accent5"/>
                </a:solidFill>
                <a:ea typeface="+mn-ea"/>
                <a:cs typeface="+mn-cs"/>
                <a:hlinkClick r:id="rId2">
                  <a:extLst>
                    <a:ext uri="{A12FA001-AC4F-418D-AE19-62706E023703}">
                      <ahyp:hlinkClr xmlns:ahyp="http://schemas.microsoft.com/office/drawing/2018/hyperlinkcolor" val="tx"/>
                    </a:ext>
                  </a:extLst>
                </a:hlinkClick>
              </a:rPr>
              <a:t> en construction</a:t>
            </a:r>
            <a:r>
              <a:rPr lang="en-US" sz="1600" kern="1200" dirty="0">
                <a:solidFill>
                  <a:schemeClr val="accent5"/>
                </a:solidFill>
                <a:ea typeface="+mn-ea"/>
                <a:cs typeface="+mn-cs"/>
              </a:rPr>
              <a:t> </a:t>
            </a:r>
            <a:r>
              <a:rPr lang="en-US" sz="1600" kern="1200" dirty="0">
                <a:ea typeface="+mn-ea"/>
                <a:cs typeface="+mn-cs"/>
              </a:rPr>
              <a:t>pour </a:t>
            </a:r>
            <a:r>
              <a:rPr lang="en-US" sz="1600" kern="1200" dirty="0" err="1">
                <a:ea typeface="+mn-ea"/>
                <a:cs typeface="+mn-cs"/>
              </a:rPr>
              <a:t>vous</a:t>
            </a:r>
            <a:r>
              <a:rPr lang="en-US" sz="1600" kern="1200" dirty="0">
                <a:ea typeface="+mn-ea"/>
                <a:cs typeface="+mn-cs"/>
              </a:rPr>
              <a:t> inspirer </a:t>
            </a:r>
            <a:r>
              <a:rPr lang="en-US" sz="1600" kern="1200" dirty="0" err="1">
                <a:ea typeface="+mn-ea"/>
                <a:cs typeface="+mn-cs"/>
              </a:rPr>
              <a:t>puisque</a:t>
            </a:r>
            <a:r>
              <a:rPr lang="en-US" sz="1600" kern="1200" dirty="0">
                <a:ea typeface="+mn-ea"/>
                <a:cs typeface="+mn-cs"/>
              </a:rPr>
              <a:t> </a:t>
            </a:r>
            <a:r>
              <a:rPr lang="en-US" sz="1600" kern="1200" dirty="0" err="1">
                <a:ea typeface="+mn-ea"/>
                <a:cs typeface="+mn-cs"/>
              </a:rPr>
              <a:t>chaque</a:t>
            </a:r>
            <a:r>
              <a:rPr lang="en-US" sz="1600" kern="1200" dirty="0">
                <a:ea typeface="+mn-ea"/>
                <a:cs typeface="+mn-cs"/>
              </a:rPr>
              <a:t> milieu </a:t>
            </a:r>
            <a:r>
              <a:rPr lang="en-US" sz="1600" kern="1200" dirty="0" err="1">
                <a:ea typeface="+mn-ea"/>
                <a:cs typeface="+mn-cs"/>
              </a:rPr>
              <a:t>est</a:t>
            </a:r>
            <a:r>
              <a:rPr lang="en-US" sz="1600" kern="1200" dirty="0">
                <a:ea typeface="+mn-ea"/>
                <a:cs typeface="+mn-cs"/>
              </a:rPr>
              <a:t> </a:t>
            </a:r>
            <a:r>
              <a:rPr lang="en-US" sz="1600" kern="1200" dirty="0" err="1">
                <a:ea typeface="+mn-ea"/>
                <a:cs typeface="+mn-cs"/>
              </a:rPr>
              <a:t>différent</a:t>
            </a:r>
            <a:r>
              <a:rPr lang="en-US" sz="1600" kern="1200" dirty="0">
                <a:ea typeface="+mn-ea"/>
                <a:cs typeface="+mn-cs"/>
              </a:rPr>
              <a:t>!!!</a:t>
            </a:r>
          </a:p>
          <a:p>
            <a:pPr>
              <a:lnSpc>
                <a:spcPct val="90000"/>
              </a:lnSpc>
              <a:spcBef>
                <a:spcPts val="1000"/>
              </a:spcBef>
              <a:buClr>
                <a:schemeClr val="accent2"/>
              </a:buClr>
            </a:pPr>
            <a:r>
              <a:rPr lang="en-US" sz="1600" kern="1200" dirty="0" err="1">
                <a:ea typeface="+mn-ea"/>
                <a:cs typeface="+mn-cs"/>
              </a:rPr>
              <a:t>Éléments</a:t>
            </a:r>
            <a:r>
              <a:rPr lang="en-US" sz="1600" kern="1200" dirty="0">
                <a:ea typeface="+mn-ea"/>
                <a:cs typeface="+mn-cs"/>
              </a:rPr>
              <a:t> à </a:t>
            </a:r>
            <a:r>
              <a:rPr lang="en-US" sz="1600" kern="1200" dirty="0" err="1">
                <a:ea typeface="+mn-ea"/>
                <a:cs typeface="+mn-cs"/>
              </a:rPr>
              <a:t>inclure</a:t>
            </a:r>
            <a:r>
              <a:rPr lang="en-US" sz="1600" kern="1200" dirty="0">
                <a:ea typeface="+mn-ea"/>
                <a:cs typeface="+mn-cs"/>
              </a:rPr>
              <a:t> dans les parties du document</a:t>
            </a:r>
          </a:p>
          <a:p>
            <a:pPr>
              <a:lnSpc>
                <a:spcPct val="90000"/>
              </a:lnSpc>
              <a:spcBef>
                <a:spcPts val="1000"/>
              </a:spcBef>
              <a:buClr>
                <a:schemeClr val="accent2"/>
              </a:buClr>
            </a:pPr>
            <a:r>
              <a:rPr lang="en-US" sz="1600" kern="1200" dirty="0">
                <a:ea typeface="+mn-ea"/>
                <a:cs typeface="+mn-cs"/>
              </a:rPr>
              <a:t>Document </a:t>
            </a:r>
            <a:r>
              <a:rPr lang="en-US" sz="1600" kern="1200" dirty="0" err="1">
                <a:ea typeface="+mn-ea"/>
                <a:cs typeface="+mn-cs"/>
              </a:rPr>
              <a:t>d'information</a:t>
            </a:r>
            <a:r>
              <a:rPr lang="en-US" sz="1600" kern="1200" dirty="0">
                <a:ea typeface="+mn-ea"/>
                <a:cs typeface="+mn-cs"/>
              </a:rPr>
              <a:t> pour les parents</a:t>
            </a:r>
          </a:p>
        </p:txBody>
      </p:sp>
      <p:pic>
        <p:nvPicPr>
          <p:cNvPr id="5" name="Graphique 4" descr="Traffic cone avec un remplissage uni">
            <a:extLst>
              <a:ext uri="{FF2B5EF4-FFF2-40B4-BE49-F238E27FC236}">
                <a16:creationId xmlns:a16="http://schemas.microsoft.com/office/drawing/2014/main" id="{1686895E-E40B-9551-C5AB-A831C007B1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88213" y="739070"/>
            <a:ext cx="3787774" cy="3787774"/>
          </a:xfrm>
          <a:prstGeom prst="rect">
            <a:avLst/>
          </a:prstGeom>
        </p:spPr>
      </p:pic>
    </p:spTree>
    <p:extLst>
      <p:ext uri="{BB962C8B-B14F-4D97-AF65-F5344CB8AC3E}">
        <p14:creationId xmlns:p14="http://schemas.microsoft.com/office/powerpoint/2010/main" val="323128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F7BCC1D-3BB7-ACF1-E595-02345CA17FDA}"/>
              </a:ext>
            </a:extLst>
          </p:cNvPr>
          <p:cNvSpPr txBox="1">
            <a:spLocks/>
          </p:cNvSpPr>
          <p:nvPr/>
        </p:nvSpPr>
        <p:spPr>
          <a:xfrm>
            <a:off x="1068982" y="461963"/>
            <a:ext cx="5998470" cy="2967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accent1">
                    <a:lumMod val="76000"/>
                  </a:schemeClr>
                </a:solidFill>
                <a:latin typeface="Times New Roman"/>
                <a:cs typeface="Times New Roman"/>
              </a:rPr>
              <a:t>En </a:t>
            </a:r>
            <a:r>
              <a:rPr lang="en-US" sz="8000" b="1" dirty="0" err="1">
                <a:solidFill>
                  <a:schemeClr val="accent1">
                    <a:lumMod val="76000"/>
                  </a:schemeClr>
                </a:solidFill>
                <a:latin typeface="Times New Roman"/>
                <a:cs typeface="Times New Roman"/>
              </a:rPr>
              <a:t>terminant</a:t>
            </a:r>
            <a:r>
              <a:rPr lang="en-US" sz="8000" b="1" dirty="0">
                <a:solidFill>
                  <a:schemeClr val="accent1">
                    <a:lumMod val="76000"/>
                  </a:schemeClr>
                </a:solidFill>
                <a:latin typeface="Times New Roman"/>
                <a:cs typeface="Times New Roman"/>
              </a:rPr>
              <a:t>…</a:t>
            </a:r>
            <a:endParaRPr lang="en-US" sz="8000" b="1" dirty="0">
              <a:solidFill>
                <a:schemeClr val="accent1">
                  <a:lumMod val="76000"/>
                </a:schemeClr>
              </a:solidFill>
              <a:latin typeface="Times New Roman"/>
              <a:ea typeface="Calibri Light"/>
              <a:cs typeface="Times New Roman"/>
            </a:endParaRPr>
          </a:p>
        </p:txBody>
      </p:sp>
    </p:spTree>
    <p:extLst>
      <p:ext uri="{BB962C8B-B14F-4D97-AF65-F5344CB8AC3E}">
        <p14:creationId xmlns:p14="http://schemas.microsoft.com/office/powerpoint/2010/main" val="312010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4FAA2-BC93-3D62-2264-D99633AA0854}"/>
              </a:ext>
            </a:extLst>
          </p:cNvPr>
          <p:cNvSpPr>
            <a:spLocks noGrp="1"/>
          </p:cNvSpPr>
          <p:nvPr>
            <p:ph type="title"/>
          </p:nvPr>
        </p:nvSpPr>
        <p:spPr/>
        <p:txBody>
          <a:bodyPr>
            <a:normAutofit fontScale="90000"/>
          </a:bodyPr>
          <a:lstStyle/>
          <a:p>
            <a:r>
              <a:rPr lang="fr-FR" dirty="0">
                <a:latin typeface="Times New Roman"/>
                <a:cs typeface="Calibri Light"/>
              </a:rPr>
              <a:t>Autres éléments à considérer avant d'approuver:</a:t>
            </a:r>
            <a:endParaRPr lang="fr-FR" dirty="0"/>
          </a:p>
        </p:txBody>
      </p:sp>
      <p:sp>
        <p:nvSpPr>
          <p:cNvPr id="4" name="Espace réservé du contenu 3">
            <a:extLst>
              <a:ext uri="{FF2B5EF4-FFF2-40B4-BE49-F238E27FC236}">
                <a16:creationId xmlns:a16="http://schemas.microsoft.com/office/drawing/2014/main" id="{94B1960E-8144-9B68-94E9-1C4DC1577779}"/>
              </a:ext>
            </a:extLst>
          </p:cNvPr>
          <p:cNvSpPr>
            <a:spLocks noGrp="1"/>
          </p:cNvSpPr>
          <p:nvPr>
            <p:ph sz="half" idx="10"/>
          </p:nvPr>
        </p:nvSpPr>
        <p:spPr>
          <a:xfrm>
            <a:off x="813720" y="2690335"/>
            <a:ext cx="10065945" cy="2542403"/>
          </a:xfrm>
        </p:spPr>
        <p:txBody>
          <a:bodyPr vert="horz" lIns="91440" tIns="45720" rIns="91440" bIns="45720" rtlCol="0" anchor="t">
            <a:normAutofit/>
          </a:bodyPr>
          <a:lstStyle/>
          <a:p>
            <a:r>
              <a:rPr lang="fr-FR" b="1" dirty="0">
                <a:solidFill>
                  <a:schemeClr val="tx1"/>
                </a:solidFill>
                <a:cs typeface="Calibri Light"/>
              </a:rPr>
              <a:t>Aussi, le contexte de votre organisation!</a:t>
            </a:r>
          </a:p>
          <a:p>
            <a:r>
              <a:rPr lang="fr-FR" dirty="0">
                <a:solidFill>
                  <a:schemeClr val="tx1"/>
                </a:solidFill>
                <a:cs typeface="Calibri Light"/>
              </a:rPr>
              <a:t>Questions fréquentes des parents</a:t>
            </a:r>
          </a:p>
          <a:p>
            <a:r>
              <a:rPr lang="fr-FR" dirty="0">
                <a:solidFill>
                  <a:schemeClr val="tx1"/>
                </a:solidFill>
                <a:cs typeface="Calibri Light"/>
              </a:rPr>
              <a:t>Mouvement de personnel</a:t>
            </a:r>
          </a:p>
          <a:p>
            <a:r>
              <a:rPr lang="fr-FR" dirty="0">
                <a:solidFill>
                  <a:schemeClr val="tx1"/>
                </a:solidFill>
                <a:cs typeface="Calibri Light"/>
              </a:rPr>
              <a:t>Faisabilité des choix des enseignants</a:t>
            </a:r>
          </a:p>
          <a:p>
            <a:r>
              <a:rPr lang="fr-FR" dirty="0">
                <a:solidFill>
                  <a:schemeClr val="tx1"/>
                </a:solidFill>
                <a:cs typeface="Calibri Light"/>
              </a:rPr>
              <a:t>Orientations du plan de réussite</a:t>
            </a:r>
          </a:p>
          <a:p>
            <a:endParaRPr lang="fr-FR" dirty="0">
              <a:cs typeface="Calibri Light"/>
            </a:endParaRPr>
          </a:p>
        </p:txBody>
      </p:sp>
    </p:spTree>
    <p:extLst>
      <p:ext uri="{BB962C8B-B14F-4D97-AF65-F5344CB8AC3E}">
        <p14:creationId xmlns:p14="http://schemas.microsoft.com/office/powerpoint/2010/main" val="211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A32946-651B-42E8-8FAF-605C3AB554D0}"/>
              </a:ext>
            </a:extLst>
          </p:cNvPr>
          <p:cNvSpPr>
            <a:spLocks noGrp="1"/>
          </p:cNvSpPr>
          <p:nvPr>
            <p:ph type="title"/>
          </p:nvPr>
        </p:nvSpPr>
        <p:spPr>
          <a:xfrm>
            <a:off x="795316" y="2380907"/>
            <a:ext cx="3222172" cy="1337658"/>
          </a:xfrm>
        </p:spPr>
        <p:txBody>
          <a:bodyPr>
            <a:normAutofit fontScale="90000"/>
          </a:bodyPr>
          <a:lstStyle/>
          <a:p>
            <a:r>
              <a:rPr lang="fr-FR" b="1">
                <a:solidFill>
                  <a:schemeClr val="accent1">
                    <a:lumMod val="76000"/>
                  </a:schemeClr>
                </a:solidFill>
                <a:latin typeface="Times New Roman"/>
                <a:cs typeface="Calibri Light"/>
              </a:rPr>
              <a:t>Informations </a:t>
            </a:r>
            <a:br>
              <a:rPr lang="fr-FR" b="1">
                <a:solidFill>
                  <a:schemeClr val="accent1">
                    <a:lumMod val="76000"/>
                  </a:schemeClr>
                </a:solidFill>
                <a:latin typeface="Times New Roman"/>
                <a:cs typeface="Calibri Light"/>
              </a:rPr>
            </a:br>
            <a:r>
              <a:rPr lang="fr-FR" b="1">
                <a:solidFill>
                  <a:schemeClr val="accent1">
                    <a:lumMod val="76000"/>
                  </a:schemeClr>
                </a:solidFill>
                <a:latin typeface="Times New Roman"/>
                <a:cs typeface="Calibri Light"/>
              </a:rPr>
              <a:t>à inclure et à réviser au besoin en considérant les autres instances</a:t>
            </a:r>
            <a:endParaRPr lang="fr-FR" b="1">
              <a:solidFill>
                <a:schemeClr val="accent1">
                  <a:lumMod val="76000"/>
                </a:schemeClr>
              </a:solidFill>
              <a:latin typeface="Times New Roman"/>
              <a:cs typeface="Times New Roman"/>
            </a:endParaRPr>
          </a:p>
        </p:txBody>
      </p:sp>
      <p:sp>
        <p:nvSpPr>
          <p:cNvPr id="4" name="Forme libre 14">
            <a:extLst>
              <a:ext uri="{FF2B5EF4-FFF2-40B4-BE49-F238E27FC236}">
                <a16:creationId xmlns:a16="http://schemas.microsoft.com/office/drawing/2014/main" id="{671881FB-DB8B-4250-B697-C94AC3FFABBD}"/>
              </a:ext>
            </a:extLst>
          </p:cNvPr>
          <p:cNvSpPr/>
          <p:nvPr/>
        </p:nvSpPr>
        <p:spPr>
          <a:xfrm>
            <a:off x="5714083" y="3057080"/>
            <a:ext cx="1498151" cy="678751"/>
          </a:xfrm>
          <a:custGeom>
            <a:avLst/>
            <a:gdLst>
              <a:gd name="connsiteX0" fmla="*/ 0 w 1498151"/>
              <a:gd name="connsiteY0" fmla="*/ 0 h 678751"/>
              <a:gd name="connsiteX1" fmla="*/ 1226651 w 1498151"/>
              <a:gd name="connsiteY1" fmla="*/ 0 h 678751"/>
              <a:gd name="connsiteX2" fmla="*/ 1498151 w 1498151"/>
              <a:gd name="connsiteY2" fmla="*/ 339376 h 678751"/>
              <a:gd name="connsiteX3" fmla="*/ 1226651 w 1498151"/>
              <a:gd name="connsiteY3" fmla="*/ 678751 h 678751"/>
              <a:gd name="connsiteX4" fmla="*/ 0 w 1498151"/>
              <a:gd name="connsiteY4" fmla="*/ 678751 h 678751"/>
              <a:gd name="connsiteX5" fmla="*/ 0 w 1498151"/>
              <a:gd name="connsiteY5" fmla="*/ 0 h 6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151" h="678751">
                <a:moveTo>
                  <a:pt x="0" y="0"/>
                </a:moveTo>
                <a:lnTo>
                  <a:pt x="1226651" y="0"/>
                </a:lnTo>
                <a:lnTo>
                  <a:pt x="1498151" y="339376"/>
                </a:lnTo>
                <a:lnTo>
                  <a:pt x="1226651" y="678751"/>
                </a:lnTo>
                <a:lnTo>
                  <a:pt x="0" y="678751"/>
                </a:lnTo>
                <a:lnTo>
                  <a:pt x="0" y="0"/>
                </a:lnTo>
                <a:close/>
              </a:path>
            </a:pathLst>
          </a:custGeom>
          <a:solidFill>
            <a:schemeClr val="accent1">
              <a:lumMod val="50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114300" tIns="114300" rIns="250050" bIns="114300" numCol="1" spcCol="1270" rtlCol="0" anchor="ctr" anchorCtr="0">
            <a:noAutofit/>
          </a:bodyPr>
          <a:lstStyle/>
          <a:p>
            <a:pPr lvl="0" algn="ctr" defTabSz="666750" rtl="0">
              <a:lnSpc>
                <a:spcPct val="90000"/>
              </a:lnSpc>
              <a:spcBef>
                <a:spcPct val="0"/>
              </a:spcBef>
              <a:spcAft>
                <a:spcPct val="35000"/>
              </a:spcAft>
            </a:pPr>
            <a:r>
              <a:rPr lang="fr-FR" sz="1500" kern="1200"/>
              <a:t>Instruction annuelle</a:t>
            </a:r>
          </a:p>
        </p:txBody>
      </p:sp>
      <p:sp>
        <p:nvSpPr>
          <p:cNvPr id="5" name="Forme libre 15">
            <a:extLst>
              <a:ext uri="{FF2B5EF4-FFF2-40B4-BE49-F238E27FC236}">
                <a16:creationId xmlns:a16="http://schemas.microsoft.com/office/drawing/2014/main" id="{8262249A-F365-467C-A740-05277F8B21F6}"/>
              </a:ext>
            </a:extLst>
          </p:cNvPr>
          <p:cNvSpPr/>
          <p:nvPr/>
        </p:nvSpPr>
        <p:spPr>
          <a:xfrm>
            <a:off x="5282887" y="624887"/>
            <a:ext cx="2080766" cy="1810004"/>
          </a:xfrm>
          <a:custGeom>
            <a:avLst/>
            <a:gdLst>
              <a:gd name="connsiteX0" fmla="*/ 0 w 2080766"/>
              <a:gd name="connsiteY0" fmla="*/ 0 h 1810004"/>
              <a:gd name="connsiteX1" fmla="*/ 2080766 w 2080766"/>
              <a:gd name="connsiteY1" fmla="*/ 0 h 1810004"/>
              <a:gd name="connsiteX2" fmla="*/ 2080766 w 2080766"/>
              <a:gd name="connsiteY2" fmla="*/ 1810004 h 1810004"/>
              <a:gd name="connsiteX3" fmla="*/ 0 w 2080766"/>
              <a:gd name="connsiteY3" fmla="*/ 1810004 h 1810004"/>
              <a:gd name="connsiteX4" fmla="*/ 0 w 2080766"/>
              <a:gd name="connsiteY4" fmla="*/ 0 h 18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66" h="1810004">
                <a:moveTo>
                  <a:pt x="0" y="0"/>
                </a:moveTo>
                <a:lnTo>
                  <a:pt x="2080766" y="0"/>
                </a:lnTo>
                <a:lnTo>
                  <a:pt x="2080766" y="1810004"/>
                </a:lnTo>
                <a:lnTo>
                  <a:pt x="0" y="18100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133350" numCol="1" spcCol="1270" rtlCol="0" anchor="b" anchorCtr="1">
            <a:noAutofit/>
          </a:bodyPr>
          <a:lstStyle/>
          <a:p>
            <a:pPr lvl="0" algn="ctr" defTabSz="666750" rtl="0">
              <a:lnSpc>
                <a:spcPct val="90000"/>
              </a:lnSpc>
              <a:spcBef>
                <a:spcPct val="0"/>
              </a:spcBef>
              <a:spcAft>
                <a:spcPct val="35000"/>
              </a:spcAft>
            </a:pPr>
            <a:r>
              <a:rPr lang="fr-FR" sz="1500" dirty="0">
                <a:solidFill>
                  <a:schemeClr val="bg1">
                    <a:lumMod val="50000"/>
                  </a:schemeClr>
                </a:solidFill>
              </a:rPr>
              <a:t>Choix des compétences et leur pondération dans le résultat final</a:t>
            </a:r>
            <a:endParaRPr lang="fr-FR" sz="1500" kern="1200" dirty="0"/>
          </a:p>
          <a:p>
            <a:pPr lvl="0" algn="ctr" defTabSz="666750" rtl="0">
              <a:lnSpc>
                <a:spcPct val="90000"/>
              </a:lnSpc>
              <a:spcBef>
                <a:spcPct val="0"/>
              </a:spcBef>
              <a:spcAft>
                <a:spcPct val="35000"/>
              </a:spcAft>
            </a:pPr>
            <a:endParaRPr lang="fr-FR" sz="1500" kern="1200" dirty="0"/>
          </a:p>
        </p:txBody>
      </p:sp>
      <p:grpSp>
        <p:nvGrpSpPr>
          <p:cNvPr id="7" name="Groupe 6">
            <a:extLst>
              <a:ext uri="{FF2B5EF4-FFF2-40B4-BE49-F238E27FC236}">
                <a16:creationId xmlns:a16="http://schemas.microsoft.com/office/drawing/2014/main" id="{E3AEA53E-3771-4822-8B03-C08F3E9DF72E}"/>
              </a:ext>
            </a:extLst>
          </p:cNvPr>
          <p:cNvGrpSpPr/>
          <p:nvPr/>
        </p:nvGrpSpPr>
        <p:grpSpPr>
          <a:xfrm>
            <a:off x="6406596" y="2378329"/>
            <a:ext cx="113125" cy="678751"/>
            <a:chOff x="6406596" y="2378329"/>
            <a:chExt cx="113125" cy="678751"/>
          </a:xfrm>
        </p:grpSpPr>
        <p:sp>
          <p:nvSpPr>
            <p:cNvPr id="8" name="Connecteur droit 7">
              <a:extLst>
                <a:ext uri="{FF2B5EF4-FFF2-40B4-BE49-F238E27FC236}">
                  <a16:creationId xmlns:a16="http://schemas.microsoft.com/office/drawing/2014/main" id="{F0AF2B98-D51F-465B-8624-3356A6A9CAC7}"/>
                </a:ext>
              </a:extLst>
            </p:cNvPr>
            <p:cNvSpPr/>
            <p:nvPr/>
          </p:nvSpPr>
          <p:spPr>
            <a:xfrm>
              <a:off x="6463158" y="2491454"/>
              <a:ext cx="0" cy="565626"/>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9" name="Rectangle 8">
              <a:extLst>
                <a:ext uri="{FF2B5EF4-FFF2-40B4-BE49-F238E27FC236}">
                  <a16:creationId xmlns:a16="http://schemas.microsoft.com/office/drawing/2014/main" id="{17199C42-708C-4D58-B32C-FEF362A1B859}"/>
                </a:ext>
              </a:extLst>
            </p:cNvPr>
            <p:cNvSpPr/>
            <p:nvPr/>
          </p:nvSpPr>
          <p:spPr>
            <a:xfrm>
              <a:off x="6406596" y="2378329"/>
              <a:ext cx="113125" cy="113125"/>
            </a:xfrm>
            <a:prstGeom prst="rect">
              <a:avLst/>
            </a:prstGeom>
            <a:solidFill>
              <a:schemeClr val="accent1">
                <a:lumMod val="50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grpSp>
        <p:nvGrpSpPr>
          <p:cNvPr id="10" name="Groupe 9">
            <a:extLst>
              <a:ext uri="{FF2B5EF4-FFF2-40B4-BE49-F238E27FC236}">
                <a16:creationId xmlns:a16="http://schemas.microsoft.com/office/drawing/2014/main" id="{BD006492-F626-4C99-9DEE-B48CD6BCDC7F}"/>
              </a:ext>
            </a:extLst>
          </p:cNvPr>
          <p:cNvGrpSpPr/>
          <p:nvPr/>
        </p:nvGrpSpPr>
        <p:grpSpPr>
          <a:xfrm>
            <a:off x="7212234" y="3067713"/>
            <a:ext cx="2091399" cy="678751"/>
            <a:chOff x="7212234" y="3067713"/>
            <a:chExt cx="2091399" cy="678751"/>
          </a:xfrm>
        </p:grpSpPr>
        <p:sp>
          <p:nvSpPr>
            <p:cNvPr id="11" name="Forme libre 16">
              <a:extLst>
                <a:ext uri="{FF2B5EF4-FFF2-40B4-BE49-F238E27FC236}">
                  <a16:creationId xmlns:a16="http://schemas.microsoft.com/office/drawing/2014/main" id="{2E431588-0BA8-4F6E-84EF-D29157427B6A}"/>
                </a:ext>
              </a:extLst>
            </p:cNvPr>
            <p:cNvSpPr/>
            <p:nvPr/>
          </p:nvSpPr>
          <p:spPr>
            <a:xfrm>
              <a:off x="7212234" y="3396456"/>
              <a:ext cx="582614" cy="0"/>
            </a:xfrm>
            <a:custGeom>
              <a:avLst/>
              <a:gdLst/>
              <a:ahLst/>
              <a:cxnLst/>
              <a:rect l="0" t="0" r="0" b="0"/>
              <a:pathLst>
                <a:path>
                  <a:moveTo>
                    <a:pt x="0" y="0"/>
                  </a:moveTo>
                  <a:lnTo>
                    <a:pt x="582614"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12" name="Forme libre 19">
              <a:extLst>
                <a:ext uri="{FF2B5EF4-FFF2-40B4-BE49-F238E27FC236}">
                  <a16:creationId xmlns:a16="http://schemas.microsoft.com/office/drawing/2014/main" id="{4583F4C4-BBA9-4108-92EC-6FBAA34724F6}"/>
                </a:ext>
              </a:extLst>
            </p:cNvPr>
            <p:cNvSpPr/>
            <p:nvPr/>
          </p:nvSpPr>
          <p:spPr>
            <a:xfrm>
              <a:off x="7805482" y="3067713"/>
              <a:ext cx="1498151" cy="678751"/>
            </a:xfrm>
            <a:custGeom>
              <a:avLst/>
              <a:gdLst>
                <a:gd name="connsiteX0" fmla="*/ 0 w 1498151"/>
                <a:gd name="connsiteY0" fmla="*/ 339376 h 678751"/>
                <a:gd name="connsiteX1" fmla="*/ 271500 w 1498151"/>
                <a:gd name="connsiteY1" fmla="*/ 0 h 678751"/>
                <a:gd name="connsiteX2" fmla="*/ 1226651 w 1498151"/>
                <a:gd name="connsiteY2" fmla="*/ 0 h 678751"/>
                <a:gd name="connsiteX3" fmla="*/ 1498151 w 1498151"/>
                <a:gd name="connsiteY3" fmla="*/ 339376 h 678751"/>
                <a:gd name="connsiteX4" fmla="*/ 1226651 w 1498151"/>
                <a:gd name="connsiteY4" fmla="*/ 678751 h 678751"/>
                <a:gd name="connsiteX5" fmla="*/ 271500 w 1498151"/>
                <a:gd name="connsiteY5" fmla="*/ 678751 h 678751"/>
                <a:gd name="connsiteX6" fmla="*/ 0 w 1498151"/>
                <a:gd name="connsiteY6" fmla="*/ 339376 h 6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151" h="678751">
                  <a:moveTo>
                    <a:pt x="0" y="339376"/>
                  </a:moveTo>
                  <a:lnTo>
                    <a:pt x="271500" y="0"/>
                  </a:lnTo>
                  <a:lnTo>
                    <a:pt x="1226651" y="0"/>
                  </a:lnTo>
                  <a:lnTo>
                    <a:pt x="1498151" y="339376"/>
                  </a:lnTo>
                  <a:lnTo>
                    <a:pt x="1226651" y="678751"/>
                  </a:lnTo>
                  <a:lnTo>
                    <a:pt x="271500" y="678751"/>
                  </a:lnTo>
                  <a:lnTo>
                    <a:pt x="0" y="339376"/>
                  </a:lnTo>
                  <a:close/>
                </a:path>
              </a:pathLst>
            </a:custGeom>
            <a:solidFill>
              <a:schemeClr val="tx1">
                <a:lumMod val="85000"/>
                <a:lumOff val="1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329646" tIns="211864" rIns="329646" bIns="211864" numCol="1" spcCol="1270" rtlCol="0" anchor="ctr" anchorCtr="0">
              <a:noAutofit/>
            </a:bodyPr>
            <a:lstStyle/>
            <a:p>
              <a:pPr lvl="0" algn="ctr" defTabSz="666750" rtl="0">
                <a:lnSpc>
                  <a:spcPct val="90000"/>
                </a:lnSpc>
                <a:spcBef>
                  <a:spcPct val="0"/>
                </a:spcBef>
                <a:spcAft>
                  <a:spcPct val="35000"/>
                </a:spcAft>
              </a:pPr>
              <a:r>
                <a:rPr lang="fr-FR" sz="1500" kern="1200"/>
                <a:t>MEQ</a:t>
              </a:r>
            </a:p>
          </p:txBody>
        </p:sp>
      </p:grpSp>
      <p:sp>
        <p:nvSpPr>
          <p:cNvPr id="13" name="Forme libre 20">
            <a:extLst>
              <a:ext uri="{FF2B5EF4-FFF2-40B4-BE49-F238E27FC236}">
                <a16:creationId xmlns:a16="http://schemas.microsoft.com/office/drawing/2014/main" id="{13ABD98F-E198-4510-955A-B46FB8183B43}"/>
              </a:ext>
            </a:extLst>
          </p:cNvPr>
          <p:cNvSpPr/>
          <p:nvPr/>
        </p:nvSpPr>
        <p:spPr>
          <a:xfrm>
            <a:off x="7503541" y="4422279"/>
            <a:ext cx="2080766" cy="1148067"/>
          </a:xfrm>
          <a:custGeom>
            <a:avLst/>
            <a:gdLst>
              <a:gd name="connsiteX0" fmla="*/ 0 w 2080766"/>
              <a:gd name="connsiteY0" fmla="*/ 0 h 1810004"/>
              <a:gd name="connsiteX1" fmla="*/ 2080766 w 2080766"/>
              <a:gd name="connsiteY1" fmla="*/ 0 h 1810004"/>
              <a:gd name="connsiteX2" fmla="*/ 2080766 w 2080766"/>
              <a:gd name="connsiteY2" fmla="*/ 1810004 h 1810004"/>
              <a:gd name="connsiteX3" fmla="*/ 0 w 2080766"/>
              <a:gd name="connsiteY3" fmla="*/ 1810004 h 1810004"/>
              <a:gd name="connsiteX4" fmla="*/ 0 w 2080766"/>
              <a:gd name="connsiteY4" fmla="*/ 0 h 18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66" h="1810004">
                <a:moveTo>
                  <a:pt x="0" y="0"/>
                </a:moveTo>
                <a:lnTo>
                  <a:pt x="2080766" y="0"/>
                </a:lnTo>
                <a:lnTo>
                  <a:pt x="2080766" y="1810004"/>
                </a:lnTo>
                <a:lnTo>
                  <a:pt x="0" y="18100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33350" rIns="0" bIns="133350" numCol="1" spcCol="1270" rtlCol="0" anchor="t" anchorCtr="1">
            <a:noAutofit/>
          </a:bodyPr>
          <a:lstStyle/>
          <a:p>
            <a:pPr lvl="0" algn="ctr" defTabSz="666750" rtl="0">
              <a:lnSpc>
                <a:spcPct val="90000"/>
              </a:lnSpc>
              <a:spcBef>
                <a:spcPct val="0"/>
              </a:spcBef>
              <a:spcAft>
                <a:spcPct val="35000"/>
              </a:spcAft>
            </a:pPr>
            <a:r>
              <a:rPr lang="fr-FR" sz="1500" kern="1200" noProof="0" dirty="0"/>
              <a:t>Épreuves imposées:</a:t>
            </a:r>
          </a:p>
          <a:p>
            <a:pPr algn="ctr" defTabSz="666750">
              <a:spcBef>
                <a:spcPct val="0"/>
              </a:spcBef>
              <a:spcAft>
                <a:spcPct val="35000"/>
              </a:spcAft>
            </a:pPr>
            <a:r>
              <a:rPr lang="fr-FR" sz="1200" kern="1200" noProof="0" dirty="0">
                <a:solidFill>
                  <a:schemeClr val="tx1"/>
                </a:solidFill>
              </a:rPr>
              <a:t>4e </a:t>
            </a:r>
            <a:r>
              <a:rPr lang="fr-FR" sz="1200" dirty="0">
                <a:solidFill>
                  <a:schemeClr val="tx1"/>
                </a:solidFill>
              </a:rPr>
              <a:t>: Lecture</a:t>
            </a:r>
            <a:r>
              <a:rPr lang="fr-FR" sz="1200" kern="1200" noProof="0" dirty="0">
                <a:solidFill>
                  <a:schemeClr val="tx1"/>
                </a:solidFill>
              </a:rPr>
              <a:t> et Écriture</a:t>
            </a:r>
            <a:endParaRPr lang="fr-FR" sz="1200" kern="1200" noProof="0" dirty="0">
              <a:solidFill>
                <a:schemeClr val="tx1"/>
              </a:solidFill>
              <a:ea typeface="Calibri"/>
              <a:cs typeface="Calibri"/>
            </a:endParaRPr>
          </a:p>
          <a:p>
            <a:pPr algn="ctr" defTabSz="666750">
              <a:lnSpc>
                <a:spcPct val="90000"/>
              </a:lnSpc>
              <a:spcBef>
                <a:spcPct val="0"/>
              </a:spcBef>
              <a:spcAft>
                <a:spcPct val="35000"/>
              </a:spcAft>
            </a:pPr>
            <a:r>
              <a:rPr lang="fr-FR" sz="1200" kern="1200" noProof="0" dirty="0">
                <a:solidFill>
                  <a:schemeClr val="tx1"/>
                </a:solidFill>
              </a:rPr>
              <a:t>6</a:t>
            </a:r>
            <a:r>
              <a:rPr lang="fr-FR" sz="1200" kern="1200" baseline="30000" noProof="0" dirty="0">
                <a:solidFill>
                  <a:schemeClr val="tx1"/>
                </a:solidFill>
              </a:rPr>
              <a:t>e</a:t>
            </a:r>
            <a:r>
              <a:rPr lang="fr-FR" sz="1200" kern="1200" noProof="0" dirty="0">
                <a:solidFill>
                  <a:schemeClr val="tx1"/>
                </a:solidFill>
              </a:rPr>
              <a:t> </a:t>
            </a:r>
            <a:r>
              <a:rPr lang="fr-FR" sz="1200" dirty="0">
                <a:solidFill>
                  <a:schemeClr val="tx1"/>
                </a:solidFill>
              </a:rPr>
              <a:t>:  </a:t>
            </a:r>
            <a:r>
              <a:rPr lang="fr-FR" sz="1200" kern="1200" noProof="0" dirty="0">
                <a:solidFill>
                  <a:schemeClr val="tx1"/>
                </a:solidFill>
              </a:rPr>
              <a:t>Lecture  Écriture  Résoudre  Raisonner</a:t>
            </a:r>
          </a:p>
          <a:p>
            <a:pPr algn="ctr" defTabSz="666750">
              <a:lnSpc>
                <a:spcPct val="90000"/>
              </a:lnSpc>
              <a:spcBef>
                <a:spcPct val="0"/>
              </a:spcBef>
              <a:spcAft>
                <a:spcPct val="35000"/>
              </a:spcAft>
            </a:pPr>
            <a:r>
              <a:rPr lang="fr-FR" sz="1200" dirty="0">
                <a:solidFill>
                  <a:schemeClr val="tx1"/>
                </a:solidFill>
                <a:ea typeface="Calibri"/>
                <a:cs typeface="Calibri"/>
              </a:rPr>
              <a:t>2</a:t>
            </a:r>
            <a:r>
              <a:rPr lang="fr-FR" sz="1200" baseline="30000" dirty="0">
                <a:solidFill>
                  <a:schemeClr val="tx1"/>
                </a:solidFill>
                <a:ea typeface="Calibri"/>
                <a:cs typeface="Calibri"/>
              </a:rPr>
              <a:t>e</a:t>
            </a:r>
            <a:r>
              <a:rPr lang="fr-FR" sz="1200" dirty="0">
                <a:solidFill>
                  <a:schemeClr val="tx1"/>
                </a:solidFill>
                <a:ea typeface="Calibri"/>
                <a:cs typeface="Calibri"/>
              </a:rPr>
              <a:t> secondaire: </a:t>
            </a:r>
            <a:r>
              <a:rPr lang="fr-FR" sz="1200" dirty="0" err="1">
                <a:solidFill>
                  <a:schemeClr val="tx1"/>
                </a:solidFill>
                <a:ea typeface="Calibri"/>
                <a:cs typeface="Calibri"/>
              </a:rPr>
              <a:t>éciture</a:t>
            </a:r>
            <a:endParaRPr lang="fr-FR" sz="1200" dirty="0">
              <a:solidFill>
                <a:schemeClr val="tx1"/>
              </a:solidFill>
              <a:ea typeface="Calibri"/>
              <a:cs typeface="Calibri"/>
            </a:endParaRPr>
          </a:p>
          <a:p>
            <a:pPr algn="ctr" defTabSz="666750">
              <a:lnSpc>
                <a:spcPct val="90000"/>
              </a:lnSpc>
              <a:spcBef>
                <a:spcPct val="0"/>
              </a:spcBef>
              <a:spcAft>
                <a:spcPct val="35000"/>
              </a:spcAft>
            </a:pPr>
            <a:r>
              <a:rPr lang="fr-FR" sz="1200" kern="1200" noProof="0" dirty="0">
                <a:solidFill>
                  <a:schemeClr val="tx1"/>
                </a:solidFill>
                <a:ea typeface="Calibri"/>
                <a:cs typeface="Calibri"/>
              </a:rPr>
              <a:t>4</a:t>
            </a:r>
            <a:r>
              <a:rPr lang="fr-FR" sz="1200" kern="1200" baseline="30000" noProof="0" dirty="0">
                <a:solidFill>
                  <a:schemeClr val="tx1"/>
                </a:solidFill>
                <a:ea typeface="Calibri"/>
                <a:cs typeface="Calibri"/>
              </a:rPr>
              <a:t>e</a:t>
            </a:r>
            <a:r>
              <a:rPr lang="fr-FR" sz="1200" kern="1200" noProof="0" dirty="0">
                <a:solidFill>
                  <a:schemeClr val="tx1"/>
                </a:solidFill>
                <a:ea typeface="Calibri"/>
                <a:cs typeface="Calibri"/>
              </a:rPr>
              <a:t> secondaire: math, science et technologie, histoire</a:t>
            </a:r>
          </a:p>
          <a:p>
            <a:pPr algn="ctr" defTabSz="666750">
              <a:lnSpc>
                <a:spcPct val="90000"/>
              </a:lnSpc>
              <a:spcBef>
                <a:spcPct val="0"/>
              </a:spcBef>
              <a:spcAft>
                <a:spcPct val="35000"/>
              </a:spcAft>
            </a:pPr>
            <a:r>
              <a:rPr lang="fr-FR" sz="1200" dirty="0">
                <a:solidFill>
                  <a:schemeClr val="tx1"/>
                </a:solidFill>
                <a:ea typeface="Calibri"/>
                <a:cs typeface="Calibri"/>
              </a:rPr>
              <a:t>5</a:t>
            </a:r>
            <a:r>
              <a:rPr lang="fr-FR" sz="1200" baseline="30000" dirty="0">
                <a:solidFill>
                  <a:schemeClr val="tx1"/>
                </a:solidFill>
                <a:ea typeface="Calibri"/>
                <a:cs typeface="Calibri"/>
              </a:rPr>
              <a:t>e</a:t>
            </a:r>
            <a:r>
              <a:rPr lang="fr-FR" sz="1200" dirty="0">
                <a:solidFill>
                  <a:schemeClr val="tx1"/>
                </a:solidFill>
                <a:ea typeface="Calibri"/>
                <a:cs typeface="Calibri"/>
              </a:rPr>
              <a:t> secondaire: anglaise et français</a:t>
            </a:r>
            <a:endParaRPr lang="fr-FR" sz="1200" kern="1200" noProof="0" dirty="0">
              <a:solidFill>
                <a:schemeClr val="tx1"/>
              </a:solidFill>
              <a:ea typeface="Calibri"/>
              <a:cs typeface="Calibri"/>
            </a:endParaRPr>
          </a:p>
        </p:txBody>
      </p:sp>
      <p:grpSp>
        <p:nvGrpSpPr>
          <p:cNvPr id="14" name="Groupe 13">
            <a:extLst>
              <a:ext uri="{FF2B5EF4-FFF2-40B4-BE49-F238E27FC236}">
                <a16:creationId xmlns:a16="http://schemas.microsoft.com/office/drawing/2014/main" id="{1A366A19-4E2C-4AFE-A10E-9079B4B6B084}"/>
              </a:ext>
            </a:extLst>
          </p:cNvPr>
          <p:cNvGrpSpPr/>
          <p:nvPr/>
        </p:nvGrpSpPr>
        <p:grpSpPr>
          <a:xfrm>
            <a:off x="8487362" y="3735832"/>
            <a:ext cx="113125" cy="678751"/>
            <a:chOff x="8487362" y="3735832"/>
            <a:chExt cx="113125" cy="678751"/>
          </a:xfrm>
        </p:grpSpPr>
        <p:sp>
          <p:nvSpPr>
            <p:cNvPr id="15" name="Connecteur droit 14">
              <a:extLst>
                <a:ext uri="{FF2B5EF4-FFF2-40B4-BE49-F238E27FC236}">
                  <a16:creationId xmlns:a16="http://schemas.microsoft.com/office/drawing/2014/main" id="{7F4F45F9-59FD-46D2-97A6-0722E9542F54}"/>
                </a:ext>
              </a:extLst>
            </p:cNvPr>
            <p:cNvSpPr/>
            <p:nvPr/>
          </p:nvSpPr>
          <p:spPr>
            <a:xfrm>
              <a:off x="8543925" y="3735832"/>
              <a:ext cx="0" cy="565626"/>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16" name="Rectangle 15">
              <a:extLst>
                <a:ext uri="{FF2B5EF4-FFF2-40B4-BE49-F238E27FC236}">
                  <a16:creationId xmlns:a16="http://schemas.microsoft.com/office/drawing/2014/main" id="{917712E4-22A5-472F-9D09-DA8AAC45EC57}"/>
                </a:ext>
              </a:extLst>
            </p:cNvPr>
            <p:cNvSpPr/>
            <p:nvPr/>
          </p:nvSpPr>
          <p:spPr>
            <a:xfrm>
              <a:off x="8487362" y="4301458"/>
              <a:ext cx="113125" cy="113125"/>
            </a:xfrm>
            <a:prstGeom prst="rect">
              <a:avLst/>
            </a:prstGeom>
            <a:solidFill>
              <a:schemeClr val="tx1">
                <a:lumMod val="85000"/>
                <a:lumOff val="1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grpSp>
        <p:nvGrpSpPr>
          <p:cNvPr id="17" name="Groupe 16">
            <a:extLst>
              <a:ext uri="{FF2B5EF4-FFF2-40B4-BE49-F238E27FC236}">
                <a16:creationId xmlns:a16="http://schemas.microsoft.com/office/drawing/2014/main" id="{1BF1803C-4162-463F-BE44-1272B2FC1506}"/>
              </a:ext>
            </a:extLst>
          </p:cNvPr>
          <p:cNvGrpSpPr/>
          <p:nvPr/>
        </p:nvGrpSpPr>
        <p:grpSpPr>
          <a:xfrm>
            <a:off x="9293000" y="3057079"/>
            <a:ext cx="2080766" cy="678752"/>
            <a:chOff x="9293000" y="3057079"/>
            <a:chExt cx="2080766" cy="678752"/>
          </a:xfrm>
        </p:grpSpPr>
        <p:sp>
          <p:nvSpPr>
            <p:cNvPr id="18" name="Forme libre 21">
              <a:extLst>
                <a:ext uri="{FF2B5EF4-FFF2-40B4-BE49-F238E27FC236}">
                  <a16:creationId xmlns:a16="http://schemas.microsoft.com/office/drawing/2014/main" id="{362ACCBC-F68D-484B-8C79-52E33A1AFA71}"/>
                </a:ext>
              </a:extLst>
            </p:cNvPr>
            <p:cNvSpPr/>
            <p:nvPr/>
          </p:nvSpPr>
          <p:spPr>
            <a:xfrm>
              <a:off x="9293000" y="3396456"/>
              <a:ext cx="582614" cy="0"/>
            </a:xfrm>
            <a:custGeom>
              <a:avLst/>
              <a:gdLst/>
              <a:ahLst/>
              <a:cxnLst/>
              <a:rect l="0" t="0" r="0" b="0"/>
              <a:pathLst>
                <a:path>
                  <a:moveTo>
                    <a:pt x="0" y="0"/>
                  </a:moveTo>
                  <a:lnTo>
                    <a:pt x="582614"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19" name="Forme libre 24">
              <a:extLst>
                <a:ext uri="{FF2B5EF4-FFF2-40B4-BE49-F238E27FC236}">
                  <a16:creationId xmlns:a16="http://schemas.microsoft.com/office/drawing/2014/main" id="{9AF7A617-4D33-42B7-AB2D-A8E688BB9B8A}"/>
                </a:ext>
              </a:extLst>
            </p:cNvPr>
            <p:cNvSpPr/>
            <p:nvPr/>
          </p:nvSpPr>
          <p:spPr>
            <a:xfrm>
              <a:off x="9875615" y="3057079"/>
              <a:ext cx="1498151" cy="678752"/>
            </a:xfrm>
            <a:custGeom>
              <a:avLst/>
              <a:gdLst>
                <a:gd name="connsiteX0" fmla="*/ 0 w 1498151"/>
                <a:gd name="connsiteY0" fmla="*/ 0 h 678751"/>
                <a:gd name="connsiteX1" fmla="*/ 1226651 w 1498151"/>
                <a:gd name="connsiteY1" fmla="*/ 0 h 678751"/>
                <a:gd name="connsiteX2" fmla="*/ 1498151 w 1498151"/>
                <a:gd name="connsiteY2" fmla="*/ 339376 h 678751"/>
                <a:gd name="connsiteX3" fmla="*/ 1226651 w 1498151"/>
                <a:gd name="connsiteY3" fmla="*/ 678751 h 678751"/>
                <a:gd name="connsiteX4" fmla="*/ 0 w 1498151"/>
                <a:gd name="connsiteY4" fmla="*/ 678751 h 678751"/>
                <a:gd name="connsiteX5" fmla="*/ 0 w 1498151"/>
                <a:gd name="connsiteY5" fmla="*/ 0 h 6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151" h="678751">
                  <a:moveTo>
                    <a:pt x="1498151" y="678750"/>
                  </a:moveTo>
                  <a:lnTo>
                    <a:pt x="271500" y="678750"/>
                  </a:lnTo>
                  <a:lnTo>
                    <a:pt x="0" y="339375"/>
                  </a:lnTo>
                  <a:lnTo>
                    <a:pt x="271500" y="1"/>
                  </a:lnTo>
                  <a:lnTo>
                    <a:pt x="1498151" y="1"/>
                  </a:lnTo>
                  <a:lnTo>
                    <a:pt x="1498151" y="678750"/>
                  </a:lnTo>
                  <a:close/>
                </a:path>
              </a:pathLst>
            </a:custGeom>
            <a:solidFill>
              <a:schemeClr val="bg1">
                <a:lumMod val="8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250050" tIns="114301" rIns="114300" bIns="114300" numCol="1" spcCol="1270" rtlCol="0" anchor="ctr" anchorCtr="0">
              <a:noAutofit/>
            </a:bodyPr>
            <a:lstStyle/>
            <a:p>
              <a:pPr lvl="0" algn="ctr" defTabSz="666750" rtl="0">
                <a:lnSpc>
                  <a:spcPct val="90000"/>
                </a:lnSpc>
                <a:spcBef>
                  <a:spcPct val="0"/>
                </a:spcBef>
                <a:spcAft>
                  <a:spcPct val="35000"/>
                </a:spcAft>
              </a:pPr>
              <a:r>
                <a:rPr lang="fr-FR" sz="1500" kern="1200">
                  <a:solidFill>
                    <a:schemeClr val="tx1"/>
                  </a:solidFill>
                </a:rPr>
                <a:t>CSSD</a:t>
              </a:r>
            </a:p>
          </p:txBody>
        </p:sp>
      </p:grpSp>
      <p:grpSp>
        <p:nvGrpSpPr>
          <p:cNvPr id="20" name="Groupe 19">
            <a:extLst>
              <a:ext uri="{FF2B5EF4-FFF2-40B4-BE49-F238E27FC236}">
                <a16:creationId xmlns:a16="http://schemas.microsoft.com/office/drawing/2014/main" id="{3903555F-6604-4766-BE98-224F242548B1}"/>
              </a:ext>
            </a:extLst>
          </p:cNvPr>
          <p:cNvGrpSpPr/>
          <p:nvPr/>
        </p:nvGrpSpPr>
        <p:grpSpPr>
          <a:xfrm>
            <a:off x="10568128" y="2378329"/>
            <a:ext cx="113125" cy="678751"/>
            <a:chOff x="10568128" y="2378329"/>
            <a:chExt cx="113125" cy="678751"/>
          </a:xfrm>
        </p:grpSpPr>
        <p:sp>
          <p:nvSpPr>
            <p:cNvPr id="21" name="Connecteur droit 20">
              <a:extLst>
                <a:ext uri="{FF2B5EF4-FFF2-40B4-BE49-F238E27FC236}">
                  <a16:creationId xmlns:a16="http://schemas.microsoft.com/office/drawing/2014/main" id="{42EDFF8D-0E2B-457A-AC3D-B6B7B6C3A11F}"/>
                </a:ext>
              </a:extLst>
            </p:cNvPr>
            <p:cNvSpPr/>
            <p:nvPr/>
          </p:nvSpPr>
          <p:spPr>
            <a:xfrm>
              <a:off x="10624691" y="2491454"/>
              <a:ext cx="0" cy="565626"/>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2" name="Rectangle 21">
              <a:extLst>
                <a:ext uri="{FF2B5EF4-FFF2-40B4-BE49-F238E27FC236}">
                  <a16:creationId xmlns:a16="http://schemas.microsoft.com/office/drawing/2014/main" id="{67F5AB3D-AAB7-486E-82E6-4F72CC06D309}"/>
                </a:ext>
              </a:extLst>
            </p:cNvPr>
            <p:cNvSpPr/>
            <p:nvPr/>
          </p:nvSpPr>
          <p:spPr>
            <a:xfrm>
              <a:off x="10568128" y="2378329"/>
              <a:ext cx="113125" cy="113125"/>
            </a:xfrm>
            <a:prstGeom prst="rect">
              <a:avLst/>
            </a:prstGeom>
            <a:solidFill>
              <a:schemeClr val="bg1">
                <a:lumMod val="7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24" name="Rectangle 23">
            <a:extLst>
              <a:ext uri="{FF2B5EF4-FFF2-40B4-BE49-F238E27FC236}">
                <a16:creationId xmlns:a16="http://schemas.microsoft.com/office/drawing/2014/main" id="{8714906B-99AA-40CD-AC05-88D3D0201BDF}"/>
              </a:ext>
            </a:extLst>
          </p:cNvPr>
          <p:cNvSpPr/>
          <p:nvPr/>
        </p:nvSpPr>
        <p:spPr>
          <a:xfrm>
            <a:off x="4407109" y="4207181"/>
            <a:ext cx="2978065" cy="830997"/>
          </a:xfrm>
          <a:prstGeom prst="rect">
            <a:avLst/>
          </a:prstGeom>
        </p:spPr>
        <p:txBody>
          <a:bodyPr wrap="square">
            <a:spAutoFit/>
          </a:bodyPr>
          <a:lstStyle/>
          <a:p>
            <a:pPr lvl="0"/>
            <a:r>
              <a:rPr lang="fr-FR" sz="1200" b="1" dirty="0"/>
              <a:t>Compétences autres</a:t>
            </a:r>
          </a:p>
          <a:p>
            <a:pPr lvl="0"/>
            <a:r>
              <a:rPr lang="fr-FR" sz="1200" dirty="0"/>
              <a:t>Modalité d’application progressive:</a:t>
            </a:r>
          </a:p>
          <a:p>
            <a:pPr lvl="0"/>
            <a:r>
              <a:rPr lang="fr-FR" sz="1200" dirty="0"/>
              <a:t>1 commentaire à l’étape de votre choix sur l’une ou l’autre des 4 compétences</a:t>
            </a:r>
          </a:p>
        </p:txBody>
      </p:sp>
      <p:sp>
        <p:nvSpPr>
          <p:cNvPr id="25" name="ZoneTexte 24">
            <a:extLst>
              <a:ext uri="{FF2B5EF4-FFF2-40B4-BE49-F238E27FC236}">
                <a16:creationId xmlns:a16="http://schemas.microsoft.com/office/drawing/2014/main" id="{041D9DF4-52E8-4A1A-B3AF-818AE559CE26}"/>
              </a:ext>
            </a:extLst>
          </p:cNvPr>
          <p:cNvSpPr txBox="1"/>
          <p:nvPr/>
        </p:nvSpPr>
        <p:spPr>
          <a:xfrm>
            <a:off x="9487204" y="1220340"/>
            <a:ext cx="2274972" cy="1494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133350" numCol="1" spcCol="1270" rtlCol="0" anchor="t" anchorCtr="1">
            <a:noAutofit/>
          </a:bodyPr>
          <a:lstStyle/>
          <a:p>
            <a:pPr lvl="0" algn="ctr" defTabSz="666750" rtl="0">
              <a:lnSpc>
                <a:spcPct val="90000"/>
              </a:lnSpc>
              <a:spcBef>
                <a:spcPct val="0"/>
              </a:spcBef>
              <a:spcAft>
                <a:spcPct val="35000"/>
              </a:spcAft>
            </a:pPr>
            <a:r>
              <a:rPr lang="fr-FR" sz="1500" kern="1200" noProof="0" dirty="0"/>
              <a:t>Épreuves imposées:</a:t>
            </a:r>
          </a:p>
          <a:p>
            <a:pPr algn="ctr" defTabSz="666750">
              <a:lnSpc>
                <a:spcPct val="90000"/>
              </a:lnSpc>
              <a:spcBef>
                <a:spcPct val="0"/>
              </a:spcBef>
              <a:spcAft>
                <a:spcPct val="35000"/>
              </a:spcAft>
            </a:pPr>
            <a:r>
              <a:rPr lang="fr-FR" sz="1500" dirty="0"/>
              <a:t>- primaire lecture 2</a:t>
            </a:r>
            <a:r>
              <a:rPr lang="fr-FR" sz="1500" baseline="30000" dirty="0"/>
              <a:t>e</a:t>
            </a:r>
            <a:r>
              <a:rPr lang="fr-FR" sz="1500" dirty="0"/>
              <a:t> math 4e</a:t>
            </a:r>
            <a:endParaRPr lang="fr-FR" sz="1500" dirty="0">
              <a:ea typeface="Calibri"/>
              <a:cs typeface="Calibri"/>
            </a:endParaRPr>
          </a:p>
          <a:p>
            <a:pPr algn="ctr" defTabSz="666750">
              <a:lnSpc>
                <a:spcPct val="90000"/>
              </a:lnSpc>
              <a:spcBef>
                <a:spcPct val="0"/>
              </a:spcBef>
              <a:spcAft>
                <a:spcPct val="35000"/>
              </a:spcAft>
            </a:pPr>
            <a:r>
              <a:rPr lang="fr-FR" sz="1500" dirty="0">
                <a:ea typeface="Calibri"/>
                <a:cs typeface="Calibri"/>
              </a:rPr>
              <a:t>- Secondaire lecture 2</a:t>
            </a:r>
            <a:r>
              <a:rPr lang="fr-FR" sz="1500" baseline="30000" dirty="0">
                <a:ea typeface="Calibri"/>
                <a:cs typeface="Calibri"/>
              </a:rPr>
              <a:t>e</a:t>
            </a:r>
            <a:r>
              <a:rPr lang="fr-FR" sz="1500" dirty="0">
                <a:ea typeface="Calibri"/>
                <a:cs typeface="Calibri"/>
              </a:rPr>
              <a:t> et math 2</a:t>
            </a:r>
            <a:r>
              <a:rPr lang="fr-FR" sz="1500" baseline="30000" dirty="0">
                <a:ea typeface="Calibri"/>
                <a:cs typeface="Calibri"/>
              </a:rPr>
              <a:t>e</a:t>
            </a:r>
            <a:r>
              <a:rPr lang="fr-FR" sz="1500" dirty="0">
                <a:ea typeface="Calibri"/>
                <a:cs typeface="Calibri"/>
              </a:rPr>
              <a:t> </a:t>
            </a:r>
            <a:endParaRPr lang="fr-FR" sz="1500" kern="1200" noProof="0" dirty="0">
              <a:ea typeface="Calibri"/>
              <a:cs typeface="Calibri"/>
            </a:endParaRPr>
          </a:p>
        </p:txBody>
      </p:sp>
      <p:grpSp>
        <p:nvGrpSpPr>
          <p:cNvPr id="26" name="Groupe 25">
            <a:extLst>
              <a:ext uri="{FF2B5EF4-FFF2-40B4-BE49-F238E27FC236}">
                <a16:creationId xmlns:a16="http://schemas.microsoft.com/office/drawing/2014/main" id="{C022314F-2D4B-4A37-A66B-84F9EE212BBF}"/>
              </a:ext>
            </a:extLst>
          </p:cNvPr>
          <p:cNvGrpSpPr/>
          <p:nvPr/>
        </p:nvGrpSpPr>
        <p:grpSpPr>
          <a:xfrm>
            <a:off x="5483844" y="3746464"/>
            <a:ext cx="376803" cy="509023"/>
            <a:chOff x="5483844" y="3746464"/>
            <a:chExt cx="376803" cy="509023"/>
          </a:xfrm>
        </p:grpSpPr>
        <p:sp>
          <p:nvSpPr>
            <p:cNvPr id="27" name="Connecteur droit 26">
              <a:extLst>
                <a:ext uri="{FF2B5EF4-FFF2-40B4-BE49-F238E27FC236}">
                  <a16:creationId xmlns:a16="http://schemas.microsoft.com/office/drawing/2014/main" id="{75113286-8695-484A-AD71-8528CE9D6A74}"/>
                </a:ext>
              </a:extLst>
            </p:cNvPr>
            <p:cNvSpPr/>
            <p:nvPr/>
          </p:nvSpPr>
          <p:spPr>
            <a:xfrm flipH="1">
              <a:off x="5540405" y="3746464"/>
              <a:ext cx="320242" cy="460718"/>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8" name="Rectangle 27">
              <a:extLst>
                <a:ext uri="{FF2B5EF4-FFF2-40B4-BE49-F238E27FC236}">
                  <a16:creationId xmlns:a16="http://schemas.microsoft.com/office/drawing/2014/main" id="{D5FD3A06-F353-4138-A373-2ABDA5044D5C}"/>
                </a:ext>
              </a:extLst>
            </p:cNvPr>
            <p:cNvSpPr/>
            <p:nvPr/>
          </p:nvSpPr>
          <p:spPr>
            <a:xfrm>
              <a:off x="5483844" y="4142362"/>
              <a:ext cx="113125" cy="113125"/>
            </a:xfrm>
            <a:prstGeom prst="rect">
              <a:avLst/>
            </a:prstGeom>
            <a:solidFill>
              <a:schemeClr val="accent1">
                <a:lumMod val="50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29" name="ZoneTexte 28">
            <a:extLst>
              <a:ext uri="{FF2B5EF4-FFF2-40B4-BE49-F238E27FC236}">
                <a16:creationId xmlns:a16="http://schemas.microsoft.com/office/drawing/2014/main" id="{2C1D355A-91DD-4EE1-998B-890CBFDE8E41}"/>
              </a:ext>
            </a:extLst>
          </p:cNvPr>
          <p:cNvSpPr txBox="1"/>
          <p:nvPr/>
        </p:nvSpPr>
        <p:spPr>
          <a:xfrm>
            <a:off x="9710933" y="3741952"/>
            <a:ext cx="2078678" cy="261610"/>
          </a:xfrm>
          <a:prstGeom prst="rect">
            <a:avLst/>
          </a:prstGeom>
          <a:noFill/>
        </p:spPr>
        <p:txBody>
          <a:bodyPr wrap="square" rtlCol="0">
            <a:spAutoFit/>
          </a:bodyPr>
          <a:lstStyle/>
          <a:p>
            <a:r>
              <a:rPr lang="fr-CA" sz="1100" dirty="0"/>
              <a:t>Quelle pondération attribuée?</a:t>
            </a:r>
          </a:p>
        </p:txBody>
      </p:sp>
    </p:spTree>
    <p:extLst>
      <p:ext uri="{BB962C8B-B14F-4D97-AF65-F5344CB8AC3E}">
        <p14:creationId xmlns:p14="http://schemas.microsoft.com/office/powerpoint/2010/main" val="341998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P spid="24" grpId="0"/>
      <p:bldP spid="25"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E0CEAD-27AE-43FE-943F-772DB22EA9E7}"/>
              </a:ext>
            </a:extLst>
          </p:cNvPr>
          <p:cNvSpPr>
            <a:spLocks noGrp="1"/>
          </p:cNvSpPr>
          <p:nvPr>
            <p:ph type="title"/>
          </p:nvPr>
        </p:nvSpPr>
        <p:spPr>
          <a:xfrm>
            <a:off x="496220" y="802239"/>
            <a:ext cx="10515600" cy="703136"/>
          </a:xfrm>
        </p:spPr>
        <p:txBody>
          <a:bodyPr>
            <a:normAutofit/>
          </a:bodyPr>
          <a:lstStyle/>
          <a:p>
            <a:r>
              <a:rPr lang="fr-FR" dirty="0">
                <a:latin typeface="Times New Roman"/>
                <a:cs typeface="Times New Roman"/>
              </a:rPr>
              <a:t>Normes et modalités en évaluation</a:t>
            </a:r>
          </a:p>
        </p:txBody>
      </p:sp>
      <p:sp>
        <p:nvSpPr>
          <p:cNvPr id="4" name="Rectangle : coins arrondis 3">
            <a:extLst>
              <a:ext uri="{FF2B5EF4-FFF2-40B4-BE49-F238E27FC236}">
                <a16:creationId xmlns:a16="http://schemas.microsoft.com/office/drawing/2014/main" id="{EE547A18-3FFE-4165-B43C-A7CEC26BCB5D}"/>
              </a:ext>
            </a:extLst>
          </p:cNvPr>
          <p:cNvSpPr/>
          <p:nvPr/>
        </p:nvSpPr>
        <p:spPr>
          <a:xfrm>
            <a:off x="169333" y="1914118"/>
            <a:ext cx="5757333" cy="1684867"/>
          </a:xfrm>
          <a:prstGeom prst="roundRect">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CA" sz="1400" b="1" dirty="0">
                <a:solidFill>
                  <a:schemeClr val="tx1"/>
                </a:solidFill>
              </a:rPr>
              <a:t>Élèves et parents: </a:t>
            </a:r>
          </a:p>
          <a:p>
            <a:pPr marL="285750" indent="-285750">
              <a:buFont typeface="Arial"/>
              <a:buChar char="•"/>
            </a:pPr>
            <a:r>
              <a:rPr lang="fr-CA" sz="1400" dirty="0">
                <a:solidFill>
                  <a:schemeClr val="tx1"/>
                </a:solidFill>
              </a:rPr>
              <a:t>Les informer sur l'évaluation des apprentissages.</a:t>
            </a:r>
            <a:endParaRPr lang="fr-CA" sz="1400" dirty="0">
              <a:solidFill>
                <a:schemeClr val="tx1"/>
              </a:solidFill>
              <a:ea typeface="Calibri"/>
              <a:cs typeface="Calibri"/>
            </a:endParaRPr>
          </a:p>
          <a:p>
            <a:pPr marL="285750" indent="-285750">
              <a:buFont typeface="Arial"/>
              <a:buChar char="•"/>
            </a:pPr>
            <a:r>
              <a:rPr lang="fr-CA" sz="1400" dirty="0">
                <a:solidFill>
                  <a:schemeClr val="tx1"/>
                </a:solidFill>
              </a:rPr>
              <a:t>Aider les parents à mieux comprendre les décisions concernant leur enfant.</a:t>
            </a:r>
            <a:endParaRPr lang="fr-CA" sz="1400" dirty="0">
              <a:solidFill>
                <a:schemeClr val="tx1"/>
              </a:solidFill>
              <a:ea typeface="Calibri"/>
              <a:cs typeface="Calibri"/>
            </a:endParaRPr>
          </a:p>
          <a:p>
            <a:pPr marL="285750" indent="-285750">
              <a:buFont typeface="Arial"/>
              <a:buChar char="•"/>
            </a:pPr>
            <a:r>
              <a:rPr lang="fr-CA" sz="1400" dirty="0">
                <a:solidFill>
                  <a:schemeClr val="tx1"/>
                </a:solidFill>
              </a:rPr>
              <a:t>Pour l'élève, comprendre les attentes et les moyens pris pour l'évaluer.</a:t>
            </a:r>
            <a:endParaRPr lang="fr-CA" sz="1400" dirty="0">
              <a:solidFill>
                <a:schemeClr val="tx1"/>
              </a:solidFill>
              <a:ea typeface="Calibri"/>
              <a:cs typeface="Calibri"/>
            </a:endParaRPr>
          </a:p>
        </p:txBody>
      </p:sp>
      <p:sp>
        <p:nvSpPr>
          <p:cNvPr id="5" name="Rectangle : coins arrondis 4">
            <a:extLst>
              <a:ext uri="{FF2B5EF4-FFF2-40B4-BE49-F238E27FC236}">
                <a16:creationId xmlns:a16="http://schemas.microsoft.com/office/drawing/2014/main" id="{EB683FBD-B308-4710-8E91-EB1F3BA86EBF}"/>
              </a:ext>
            </a:extLst>
          </p:cNvPr>
          <p:cNvSpPr/>
          <p:nvPr/>
        </p:nvSpPr>
        <p:spPr>
          <a:xfrm>
            <a:off x="6221943" y="1954742"/>
            <a:ext cx="5537199" cy="1845734"/>
          </a:xfrm>
          <a:prstGeom prst="round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400" b="1" dirty="0">
                <a:solidFill>
                  <a:srgbClr val="000000"/>
                </a:solidFill>
              </a:rPr>
              <a:t>Enseignants et équipe-école: </a:t>
            </a:r>
            <a:endParaRPr lang="fr-FR" b="1" dirty="0"/>
          </a:p>
          <a:p>
            <a:pPr marL="285750" indent="-285750">
              <a:buFont typeface="Arial"/>
              <a:buChar char="•"/>
            </a:pPr>
            <a:r>
              <a:rPr lang="fr-CA" sz="1400" dirty="0">
                <a:solidFill>
                  <a:srgbClr val="000000"/>
                </a:solidFill>
              </a:rPr>
              <a:t>Se questionner sur les pratiques évaluatives</a:t>
            </a:r>
          </a:p>
          <a:p>
            <a:pPr marL="285750" indent="-285750">
              <a:buFont typeface="Arial"/>
              <a:buChar char="•"/>
            </a:pPr>
            <a:r>
              <a:rPr lang="fr-CA" sz="1400" dirty="0">
                <a:solidFill>
                  <a:srgbClr val="000000"/>
                </a:solidFill>
              </a:rPr>
              <a:t>S'approprier les différents aspects des encadrements</a:t>
            </a:r>
          </a:p>
          <a:p>
            <a:pPr marL="285750" indent="-285750">
              <a:buFont typeface="Arial"/>
              <a:buChar char="•"/>
            </a:pPr>
            <a:r>
              <a:rPr lang="fr-CA" sz="1400" dirty="0">
                <a:solidFill>
                  <a:srgbClr val="000000"/>
                </a:solidFill>
              </a:rPr>
              <a:t>Avoir une vision commune de l'évaluation </a:t>
            </a:r>
          </a:p>
          <a:p>
            <a:pPr marL="285750" indent="-285750">
              <a:buFont typeface="Arial"/>
              <a:buChar char="•"/>
            </a:pPr>
            <a:r>
              <a:rPr lang="fr-CA" sz="1400" dirty="0">
                <a:solidFill>
                  <a:srgbClr val="000000"/>
                </a:solidFill>
              </a:rPr>
              <a:t>Concrétiser les deux fonctions de l'évaluation: l'aide à l'apprentissage et la reconnaissance des compétences</a:t>
            </a:r>
          </a:p>
          <a:p>
            <a:pPr marL="285750" indent="-285750">
              <a:buFont typeface="Arial"/>
              <a:buChar char="•"/>
            </a:pPr>
            <a:r>
              <a:rPr lang="fr-CA" sz="1400" dirty="0">
                <a:solidFill>
                  <a:srgbClr val="000000"/>
                </a:solidFill>
              </a:rPr>
              <a:t>Comparer les pratiques évaluatives et y travailler en collégialité </a:t>
            </a:r>
          </a:p>
        </p:txBody>
      </p:sp>
      <p:sp>
        <p:nvSpPr>
          <p:cNvPr id="6" name="Rectangle : coins arrondis 5">
            <a:extLst>
              <a:ext uri="{FF2B5EF4-FFF2-40B4-BE49-F238E27FC236}">
                <a16:creationId xmlns:a16="http://schemas.microsoft.com/office/drawing/2014/main" id="{E981703D-1F65-407B-92B7-F9C3B00AEDF6}"/>
              </a:ext>
            </a:extLst>
          </p:cNvPr>
          <p:cNvSpPr/>
          <p:nvPr/>
        </p:nvSpPr>
        <p:spPr>
          <a:xfrm>
            <a:off x="641351" y="3731683"/>
            <a:ext cx="3708399" cy="2929466"/>
          </a:xfrm>
          <a:prstGeom prst="roundRect">
            <a:avLst/>
          </a:prstGeom>
          <a:solidFill>
            <a:schemeClr val="accent2">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400" b="1" dirty="0">
                <a:solidFill>
                  <a:schemeClr val="tx1"/>
                </a:solidFill>
              </a:rPr>
              <a:t>Direction de l'école:</a:t>
            </a:r>
          </a:p>
          <a:p>
            <a:pPr marL="285750" indent="-285750">
              <a:buFont typeface="Arial"/>
              <a:buChar char="•"/>
            </a:pPr>
            <a:r>
              <a:rPr lang="fr-CA" sz="1400" dirty="0">
                <a:solidFill>
                  <a:schemeClr val="tx1"/>
                </a:solidFill>
              </a:rPr>
              <a:t>Accompagner les enseignants dans leur démarche de proposition des normes et modalités</a:t>
            </a:r>
          </a:p>
          <a:p>
            <a:pPr marL="285750" indent="-285750">
              <a:buFont typeface="Arial"/>
              <a:buChar char="•"/>
            </a:pPr>
            <a:r>
              <a:rPr lang="fr-CA" sz="1400" dirty="0">
                <a:solidFill>
                  <a:schemeClr val="tx1"/>
                </a:solidFill>
              </a:rPr>
              <a:t>Superviser les pratiques évaluatives</a:t>
            </a:r>
          </a:p>
          <a:p>
            <a:pPr marL="285750" indent="-285750">
              <a:buFont typeface="Arial"/>
              <a:buChar char="•"/>
            </a:pPr>
            <a:r>
              <a:rPr lang="fr-CA" sz="1400" dirty="0">
                <a:solidFill>
                  <a:schemeClr val="tx1"/>
                </a:solidFill>
              </a:rPr>
              <a:t>Aider les parents et les élèves à comprendre l'évaluation</a:t>
            </a:r>
          </a:p>
          <a:p>
            <a:pPr marL="285750" indent="-285750">
              <a:buFont typeface="Arial"/>
              <a:buChar char="•"/>
            </a:pPr>
            <a:r>
              <a:rPr lang="fr-CA" sz="1400" dirty="0">
                <a:solidFill>
                  <a:schemeClr val="tx1"/>
                </a:solidFill>
              </a:rPr>
              <a:t>Justifier auprès des parents et des élèves les pratiques évaluatives </a:t>
            </a:r>
          </a:p>
          <a:p>
            <a:pPr marL="285750" indent="-285750">
              <a:buFont typeface="Arial"/>
              <a:buChar char="•"/>
            </a:pPr>
            <a:r>
              <a:rPr lang="fr-CA" sz="1400" dirty="0">
                <a:solidFill>
                  <a:schemeClr val="tx1"/>
                </a:solidFill>
              </a:rPr>
              <a:t>Assurer une cohérence entre l'évaluation et le projet éducatif</a:t>
            </a:r>
          </a:p>
        </p:txBody>
      </p:sp>
      <p:sp>
        <p:nvSpPr>
          <p:cNvPr id="7" name="Rectangle : coins arrondis 6">
            <a:extLst>
              <a:ext uri="{FF2B5EF4-FFF2-40B4-BE49-F238E27FC236}">
                <a16:creationId xmlns:a16="http://schemas.microsoft.com/office/drawing/2014/main" id="{FA3DCE00-2BD0-49D9-AC03-23CAC106E71A}"/>
              </a:ext>
            </a:extLst>
          </p:cNvPr>
          <p:cNvSpPr/>
          <p:nvPr/>
        </p:nvSpPr>
        <p:spPr>
          <a:xfrm>
            <a:off x="4780492" y="4052358"/>
            <a:ext cx="6519333" cy="1686984"/>
          </a:xfrm>
          <a:prstGeom prst="round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CA" sz="1400" b="1">
                <a:solidFill>
                  <a:schemeClr val="tx1"/>
                </a:solidFill>
              </a:rPr>
              <a:t>Centre de services scolaire:</a:t>
            </a:r>
            <a:endParaRPr lang="fr-CA" b="1">
              <a:solidFill>
                <a:schemeClr val="tx1"/>
              </a:solidFill>
            </a:endParaRPr>
          </a:p>
          <a:p>
            <a:pPr marL="285750" indent="-285750">
              <a:buFont typeface="Arial"/>
              <a:buChar char="•"/>
            </a:pPr>
            <a:r>
              <a:rPr lang="fr-CA" sz="1400" dirty="0">
                <a:solidFill>
                  <a:schemeClr val="tx1"/>
                </a:solidFill>
              </a:rPr>
              <a:t>Travailler en concertation avec les écoles</a:t>
            </a:r>
          </a:p>
          <a:p>
            <a:pPr marL="285750" indent="-285750">
              <a:buFont typeface="Arial"/>
              <a:buChar char="•"/>
            </a:pPr>
            <a:r>
              <a:rPr lang="fr-CA" sz="1400" dirty="0">
                <a:solidFill>
                  <a:schemeClr val="tx1"/>
                </a:solidFill>
              </a:rPr>
              <a:t>Réflexion commune sur les orientations et les priorités en évaluation</a:t>
            </a:r>
          </a:p>
          <a:p>
            <a:pPr marL="285750" indent="-285750">
              <a:buFont typeface="Arial"/>
              <a:buChar char="•"/>
            </a:pPr>
            <a:r>
              <a:rPr lang="fr-CA" sz="1400" dirty="0">
                <a:solidFill>
                  <a:schemeClr val="tx1"/>
                </a:solidFill>
              </a:rPr>
              <a:t>Assurer une cohérence entre les actions et les décisions et cela à travers et de concert avec les différentes écoles de la commission scolaire</a:t>
            </a:r>
          </a:p>
        </p:txBody>
      </p:sp>
      <p:pic>
        <p:nvPicPr>
          <p:cNvPr id="10" name="Image 9">
            <a:hlinkClick r:id="rId3" action="ppaction://hlinksldjump"/>
            <a:extLst>
              <a:ext uri="{FF2B5EF4-FFF2-40B4-BE49-F238E27FC236}">
                <a16:creationId xmlns:a16="http://schemas.microsoft.com/office/drawing/2014/main" id="{B018C2C0-D1D0-5300-A6C9-455CACDAA2C4}"/>
              </a:ext>
            </a:extLst>
          </p:cNvPr>
          <p:cNvPicPr>
            <a:picLocks noChangeAspect="1"/>
          </p:cNvPicPr>
          <p:nvPr/>
        </p:nvPicPr>
        <p:blipFill>
          <a:blip r:embed="rId4"/>
          <a:stretch>
            <a:fillRect/>
          </a:stretch>
        </p:blipFill>
        <p:spPr>
          <a:xfrm>
            <a:off x="10632982" y="1066695"/>
            <a:ext cx="1333686" cy="762106"/>
          </a:xfrm>
          <a:prstGeom prst="rect">
            <a:avLst/>
          </a:prstGeom>
        </p:spPr>
      </p:pic>
    </p:spTree>
    <p:extLst>
      <p:ext uri="{BB962C8B-B14F-4D97-AF65-F5344CB8AC3E}">
        <p14:creationId xmlns:p14="http://schemas.microsoft.com/office/powerpoint/2010/main" val="4149806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54E6A5-8E26-FC6A-1962-56541875B8E3}"/>
              </a:ext>
            </a:extLst>
          </p:cNvPr>
          <p:cNvSpPr>
            <a:spLocks noGrp="1"/>
          </p:cNvSpPr>
          <p:nvPr>
            <p:ph type="title"/>
          </p:nvPr>
        </p:nvSpPr>
        <p:spPr/>
        <p:txBody>
          <a:bodyPr/>
          <a:lstStyle/>
          <a:p>
            <a:r>
              <a:rPr lang="fr-FR" dirty="0">
                <a:latin typeface="Times New Roman"/>
                <a:cs typeface="Times New Roman"/>
              </a:rPr>
              <a:t>C'est un document vivant!</a:t>
            </a:r>
            <a:endParaRPr lang="fr-FR" dirty="0"/>
          </a:p>
        </p:txBody>
      </p:sp>
      <p:sp>
        <p:nvSpPr>
          <p:cNvPr id="3" name="Espace réservé du contenu 2">
            <a:extLst>
              <a:ext uri="{FF2B5EF4-FFF2-40B4-BE49-F238E27FC236}">
                <a16:creationId xmlns:a16="http://schemas.microsoft.com/office/drawing/2014/main" id="{14121B40-C26B-CF1B-7C33-5B144B98D8A2}"/>
              </a:ext>
            </a:extLst>
          </p:cNvPr>
          <p:cNvSpPr>
            <a:spLocks noGrp="1"/>
          </p:cNvSpPr>
          <p:nvPr>
            <p:ph sz="half" idx="1"/>
          </p:nvPr>
        </p:nvSpPr>
        <p:spPr/>
        <p:txBody>
          <a:bodyPr vert="horz" lIns="91440" tIns="45720" rIns="91440" bIns="45720" rtlCol="0" anchor="t">
            <a:normAutofit/>
          </a:bodyPr>
          <a:lstStyle/>
          <a:p>
            <a:r>
              <a:rPr lang="fr-FR" dirty="0">
                <a:cs typeface="Calibri Light"/>
              </a:rPr>
              <a:t>À présenter aux nouveaux enseignants</a:t>
            </a:r>
            <a:endParaRPr lang="fr-FR" dirty="0"/>
          </a:p>
        </p:txBody>
      </p:sp>
      <p:sp>
        <p:nvSpPr>
          <p:cNvPr id="4" name="Espace réservé du contenu 3">
            <a:extLst>
              <a:ext uri="{FF2B5EF4-FFF2-40B4-BE49-F238E27FC236}">
                <a16:creationId xmlns:a16="http://schemas.microsoft.com/office/drawing/2014/main" id="{329B4F71-A38C-6671-221C-A540AC8301A1}"/>
              </a:ext>
            </a:extLst>
          </p:cNvPr>
          <p:cNvSpPr>
            <a:spLocks noGrp="1"/>
          </p:cNvSpPr>
          <p:nvPr>
            <p:ph sz="half" idx="10"/>
          </p:nvPr>
        </p:nvSpPr>
        <p:spPr/>
        <p:txBody>
          <a:bodyPr vert="horz" lIns="91440" tIns="45720" rIns="91440" bIns="45720" rtlCol="0" anchor="t">
            <a:normAutofit/>
          </a:bodyPr>
          <a:lstStyle/>
          <a:p>
            <a:r>
              <a:rPr lang="fr-FR" dirty="0">
                <a:cs typeface="Calibri Light"/>
              </a:rPr>
              <a:t>Le résumé, à remettre aux parents.</a:t>
            </a:r>
            <a:endParaRPr lang="fr-FR" dirty="0"/>
          </a:p>
        </p:txBody>
      </p:sp>
    </p:spTree>
    <p:extLst>
      <p:ext uri="{BB962C8B-B14F-4D97-AF65-F5344CB8AC3E}">
        <p14:creationId xmlns:p14="http://schemas.microsoft.com/office/powerpoint/2010/main" val="240172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4DA9A-F01A-481E-A192-F11CA07CCE35}"/>
              </a:ext>
            </a:extLst>
          </p:cNvPr>
          <p:cNvSpPr>
            <a:spLocks noGrp="1"/>
          </p:cNvSpPr>
          <p:nvPr>
            <p:ph type="title"/>
          </p:nvPr>
        </p:nvSpPr>
        <p:spPr>
          <a:xfrm>
            <a:off x="503924" y="2874572"/>
            <a:ext cx="4409639" cy="3202308"/>
          </a:xfrm>
        </p:spPr>
        <p:txBody>
          <a:bodyPr rtlCol="0">
            <a:normAutofit fontScale="90000"/>
          </a:bodyPr>
          <a:lstStyle/>
          <a:p>
            <a:pPr rtl="0"/>
            <a:r>
              <a:rPr lang="fr-FR" dirty="0"/>
              <a:t>Est-ce que les NMÉ de notre école nous aident face aux situations suivantes?</a:t>
            </a:r>
            <a:br>
              <a:rPr lang="fr-FR" dirty="0"/>
            </a:br>
            <a:br>
              <a:rPr lang="fr-FR" dirty="0"/>
            </a:br>
            <a:r>
              <a:rPr lang="fr-FR" dirty="0"/>
              <a:t>Échanges et questions</a:t>
            </a:r>
          </a:p>
        </p:txBody>
      </p:sp>
      <p:sp>
        <p:nvSpPr>
          <p:cNvPr id="10" name="Espace réservé du numéro de diapositive 9">
            <a:extLst>
              <a:ext uri="{FF2B5EF4-FFF2-40B4-BE49-F238E27FC236}">
                <a16:creationId xmlns:a16="http://schemas.microsoft.com/office/drawing/2014/main" id="{EC7ECEE9-580B-8B4A-919F-4C04337CEC51}"/>
              </a:ext>
            </a:extLst>
          </p:cNvPr>
          <p:cNvSpPr>
            <a:spLocks noGrp="1"/>
          </p:cNvSpPr>
          <p:nvPr>
            <p:ph type="sldNum" sz="quarter" idx="12"/>
          </p:nvPr>
        </p:nvSpPr>
        <p:spPr/>
        <p:txBody>
          <a:bodyPr rtlCol="0"/>
          <a:lstStyle/>
          <a:p>
            <a:pPr rtl="0"/>
            <a:fld id="{13D2E340-0663-474B-992C-9192B5C45E57}" type="slidenum">
              <a:rPr lang="fr-FR" smtClean="0"/>
              <a:t>21</a:t>
            </a:fld>
            <a:endParaRPr lang="fr-FR"/>
          </a:p>
        </p:txBody>
      </p:sp>
      <p:sp>
        <p:nvSpPr>
          <p:cNvPr id="16" name="Titre 1">
            <a:extLst>
              <a:ext uri="{FF2B5EF4-FFF2-40B4-BE49-F238E27FC236}">
                <a16:creationId xmlns:a16="http://schemas.microsoft.com/office/drawing/2014/main" id="{2654DA9A-F01A-481E-A192-F11CA07CCE35}"/>
              </a:ext>
            </a:extLst>
          </p:cNvPr>
          <p:cNvSpPr txBox="1">
            <a:spLocks/>
          </p:cNvSpPr>
          <p:nvPr/>
        </p:nvSpPr>
        <p:spPr>
          <a:xfrm>
            <a:off x="217282" y="712361"/>
            <a:ext cx="4409639" cy="801289"/>
          </a:xfrm>
          <a:prstGeom prst="rect">
            <a:avLst/>
          </a:prstGeom>
        </p:spPr>
        <p:txBody>
          <a:bodyPr vert="horz" lIns="91440" tIns="45720" rIns="91440" bIns="45720" rtlCol="0" anchor="b">
            <a:normAutofit fontScale="85000" lnSpcReduction="10000"/>
          </a:bodyPr>
          <a:lstStyle>
            <a:lvl1pPr algn="r" defTabSz="914400" rtl="0" eaLnBrk="1" latinLnBrk="0" hangingPunct="1">
              <a:lnSpc>
                <a:spcPct val="90000"/>
              </a:lnSpc>
              <a:spcBef>
                <a:spcPct val="0"/>
              </a:spcBef>
              <a:buNone/>
              <a:defRPr sz="5000" b="0" i="1" kern="1200" baseline="0">
                <a:solidFill>
                  <a:schemeClr val="bg1"/>
                </a:solidFill>
                <a:latin typeface="+mj-lt"/>
                <a:ea typeface="+mj-ea"/>
                <a:cs typeface="+mj-cs"/>
              </a:defRPr>
            </a:lvl1pPr>
          </a:lstStyle>
          <a:p>
            <a:r>
              <a:rPr lang="fr-FR" dirty="0"/>
              <a:t>Mises en situation</a:t>
            </a:r>
          </a:p>
        </p:txBody>
      </p:sp>
      <p:grpSp>
        <p:nvGrpSpPr>
          <p:cNvPr id="40" name="Groupe 39"/>
          <p:cNvGrpSpPr/>
          <p:nvPr/>
        </p:nvGrpSpPr>
        <p:grpSpPr>
          <a:xfrm>
            <a:off x="5274790" y="680479"/>
            <a:ext cx="1814642" cy="2414593"/>
            <a:chOff x="5274790" y="680479"/>
            <a:chExt cx="1814642" cy="2414593"/>
          </a:xfrm>
        </p:grpSpPr>
        <p:sp>
          <p:nvSpPr>
            <p:cNvPr id="26" name="Ellipse 25"/>
            <p:cNvSpPr/>
            <p:nvPr/>
          </p:nvSpPr>
          <p:spPr>
            <a:xfrm>
              <a:off x="5741581" y="680479"/>
              <a:ext cx="829340" cy="7655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4400">
                  <a:latin typeface="+mj-lt"/>
                </a:rPr>
                <a:t>1</a:t>
              </a:r>
            </a:p>
          </p:txBody>
        </p:sp>
        <p:sp>
          <p:nvSpPr>
            <p:cNvPr id="39" name="Rectangle 38"/>
            <p:cNvSpPr/>
            <p:nvPr/>
          </p:nvSpPr>
          <p:spPr>
            <a:xfrm>
              <a:off x="5274790" y="1617744"/>
              <a:ext cx="1814642" cy="1477328"/>
            </a:xfrm>
            <a:prstGeom prst="rect">
              <a:avLst/>
            </a:prstGeom>
          </p:spPr>
          <p:txBody>
            <a:bodyPr wrap="square">
              <a:spAutoFit/>
            </a:bodyPr>
            <a:lstStyle/>
            <a:p>
              <a:pPr algn="ctr"/>
              <a:r>
                <a:rPr lang="fr-FR"/>
                <a:t>Une enseignante remplace une spécialiste d’anglais en cours d’année</a:t>
              </a:r>
              <a:endParaRPr lang="fr-CA"/>
            </a:p>
          </p:txBody>
        </p:sp>
      </p:grpSp>
      <p:sp>
        <p:nvSpPr>
          <p:cNvPr id="33" name="Rectangle 32"/>
          <p:cNvSpPr/>
          <p:nvPr/>
        </p:nvSpPr>
        <p:spPr>
          <a:xfrm>
            <a:off x="5278773" y="566897"/>
            <a:ext cx="1944000" cy="2700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2" name="Groupe 41"/>
          <p:cNvGrpSpPr/>
          <p:nvPr/>
        </p:nvGrpSpPr>
        <p:grpSpPr>
          <a:xfrm>
            <a:off x="7590675" y="680479"/>
            <a:ext cx="1542913" cy="2323211"/>
            <a:chOff x="7590675" y="680479"/>
            <a:chExt cx="1542913" cy="2323211"/>
          </a:xfrm>
        </p:grpSpPr>
        <p:sp>
          <p:nvSpPr>
            <p:cNvPr id="28" name="Ellipse 27"/>
            <p:cNvSpPr/>
            <p:nvPr/>
          </p:nvSpPr>
          <p:spPr>
            <a:xfrm>
              <a:off x="7947462" y="680479"/>
              <a:ext cx="829340" cy="7655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4400">
                  <a:latin typeface="+mj-lt"/>
                </a:rPr>
                <a:t>2</a:t>
              </a:r>
            </a:p>
          </p:txBody>
        </p:sp>
        <p:sp>
          <p:nvSpPr>
            <p:cNvPr id="41" name="Rectangle 40"/>
            <p:cNvSpPr/>
            <p:nvPr/>
          </p:nvSpPr>
          <p:spPr>
            <a:xfrm>
              <a:off x="7590675" y="1526362"/>
              <a:ext cx="1542913" cy="1477328"/>
            </a:xfrm>
            <a:prstGeom prst="rect">
              <a:avLst/>
            </a:prstGeom>
          </p:spPr>
          <p:txBody>
            <a:bodyPr wrap="square">
              <a:spAutoFit/>
            </a:bodyPr>
            <a:lstStyle/>
            <a:p>
              <a:pPr algn="ctr"/>
              <a:r>
                <a:rPr lang="fr-FR"/>
                <a:t>Un élève est absent lors d’une épreuve obligatoire de 6</a:t>
              </a:r>
              <a:r>
                <a:rPr lang="fr-FR" baseline="30000"/>
                <a:t>e</a:t>
              </a:r>
              <a:r>
                <a:rPr lang="fr-FR"/>
                <a:t> année</a:t>
              </a:r>
            </a:p>
          </p:txBody>
        </p:sp>
      </p:grpSp>
      <p:grpSp>
        <p:nvGrpSpPr>
          <p:cNvPr id="44" name="Groupe 43"/>
          <p:cNvGrpSpPr/>
          <p:nvPr/>
        </p:nvGrpSpPr>
        <p:grpSpPr>
          <a:xfrm>
            <a:off x="9610354" y="712361"/>
            <a:ext cx="1826053" cy="2306593"/>
            <a:chOff x="9730368" y="669836"/>
            <a:chExt cx="1826053" cy="2306593"/>
          </a:xfrm>
        </p:grpSpPr>
        <p:sp>
          <p:nvSpPr>
            <p:cNvPr id="29" name="Ellipse 28"/>
            <p:cNvSpPr/>
            <p:nvPr/>
          </p:nvSpPr>
          <p:spPr>
            <a:xfrm>
              <a:off x="10215473" y="669836"/>
              <a:ext cx="829340" cy="7655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4400">
                  <a:latin typeface="+mj-lt"/>
                </a:rPr>
                <a:t>3</a:t>
              </a:r>
            </a:p>
          </p:txBody>
        </p:sp>
        <p:sp>
          <p:nvSpPr>
            <p:cNvPr id="43" name="Rectangle 42"/>
            <p:cNvSpPr/>
            <p:nvPr/>
          </p:nvSpPr>
          <p:spPr>
            <a:xfrm>
              <a:off x="9730368" y="1499101"/>
              <a:ext cx="1826053" cy="1477328"/>
            </a:xfrm>
            <a:prstGeom prst="rect">
              <a:avLst/>
            </a:prstGeom>
          </p:spPr>
          <p:txBody>
            <a:bodyPr wrap="square">
              <a:spAutoFit/>
            </a:bodyPr>
            <a:lstStyle/>
            <a:p>
              <a:pPr algn="ctr"/>
              <a:r>
                <a:rPr lang="fr-FR"/>
                <a:t>Manque de traces en écriture à l’étape 1 pour un groupe de 5</a:t>
              </a:r>
              <a:r>
                <a:rPr lang="fr-FR" baseline="30000"/>
                <a:t>e</a:t>
              </a:r>
              <a:r>
                <a:rPr lang="fr-FR"/>
                <a:t> année</a:t>
              </a:r>
            </a:p>
          </p:txBody>
        </p:sp>
      </p:grpSp>
      <p:grpSp>
        <p:nvGrpSpPr>
          <p:cNvPr id="50" name="Groupe 49"/>
          <p:cNvGrpSpPr/>
          <p:nvPr/>
        </p:nvGrpSpPr>
        <p:grpSpPr>
          <a:xfrm>
            <a:off x="6322123" y="3559502"/>
            <a:ext cx="1851784" cy="2526112"/>
            <a:chOff x="5276467" y="3545958"/>
            <a:chExt cx="1851784" cy="2526112"/>
          </a:xfrm>
        </p:grpSpPr>
        <p:sp>
          <p:nvSpPr>
            <p:cNvPr id="30" name="Ellipse 29"/>
            <p:cNvSpPr/>
            <p:nvPr/>
          </p:nvSpPr>
          <p:spPr>
            <a:xfrm>
              <a:off x="5787689" y="3545958"/>
              <a:ext cx="829340" cy="7655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4400">
                  <a:latin typeface="+mj-lt"/>
                </a:rPr>
                <a:t>4</a:t>
              </a:r>
            </a:p>
          </p:txBody>
        </p:sp>
        <p:sp>
          <p:nvSpPr>
            <p:cNvPr id="45" name="Rectangle 44"/>
            <p:cNvSpPr/>
            <p:nvPr/>
          </p:nvSpPr>
          <p:spPr>
            <a:xfrm>
              <a:off x="5276467" y="4317744"/>
              <a:ext cx="1851784" cy="1754326"/>
            </a:xfrm>
            <a:prstGeom prst="rect">
              <a:avLst/>
            </a:prstGeom>
          </p:spPr>
          <p:txBody>
            <a:bodyPr wrap="square">
              <a:spAutoFit/>
            </a:bodyPr>
            <a:lstStyle/>
            <a:p>
              <a:pPr algn="ctr"/>
              <a:r>
                <a:rPr lang="fr-FR"/>
                <a:t>Des manques de traces dans plusieurs compétences pour un élève à l’étape 3</a:t>
              </a:r>
            </a:p>
          </p:txBody>
        </p:sp>
      </p:grpSp>
      <p:grpSp>
        <p:nvGrpSpPr>
          <p:cNvPr id="49" name="Groupe 48"/>
          <p:cNvGrpSpPr/>
          <p:nvPr/>
        </p:nvGrpSpPr>
        <p:grpSpPr>
          <a:xfrm>
            <a:off x="8748631" y="3529319"/>
            <a:ext cx="1723446" cy="2362796"/>
            <a:chOff x="7500409" y="3540642"/>
            <a:chExt cx="1723446" cy="2362796"/>
          </a:xfrm>
        </p:grpSpPr>
        <p:sp>
          <p:nvSpPr>
            <p:cNvPr id="31" name="Ellipse 30"/>
            <p:cNvSpPr/>
            <p:nvPr/>
          </p:nvSpPr>
          <p:spPr>
            <a:xfrm>
              <a:off x="7947462" y="3540642"/>
              <a:ext cx="829340" cy="7655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4400">
                  <a:latin typeface="+mj-lt"/>
                </a:rPr>
                <a:t>5</a:t>
              </a:r>
            </a:p>
          </p:txBody>
        </p:sp>
        <p:sp>
          <p:nvSpPr>
            <p:cNvPr id="46" name="Rectangle 45"/>
            <p:cNvSpPr/>
            <p:nvPr/>
          </p:nvSpPr>
          <p:spPr>
            <a:xfrm>
              <a:off x="7500409" y="4426110"/>
              <a:ext cx="1723446" cy="1477328"/>
            </a:xfrm>
            <a:prstGeom prst="rect">
              <a:avLst/>
            </a:prstGeom>
          </p:spPr>
          <p:txBody>
            <a:bodyPr wrap="square">
              <a:spAutoFit/>
            </a:bodyPr>
            <a:lstStyle/>
            <a:p>
              <a:pPr algn="ctr"/>
              <a:r>
                <a:rPr lang="fr-FR"/>
                <a:t>Demande de révision de notes en mathématique durant juillet</a:t>
              </a:r>
            </a:p>
          </p:txBody>
        </p:sp>
      </p:grpSp>
      <p:sp>
        <p:nvSpPr>
          <p:cNvPr id="34" name="Rectangle 33"/>
          <p:cNvSpPr/>
          <p:nvPr/>
        </p:nvSpPr>
        <p:spPr>
          <a:xfrm>
            <a:off x="9550717" y="566897"/>
            <a:ext cx="1944000" cy="2700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p:cNvSpPr/>
          <p:nvPr/>
        </p:nvSpPr>
        <p:spPr>
          <a:xfrm>
            <a:off x="7446006" y="556064"/>
            <a:ext cx="1944000" cy="2700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ectangle 35"/>
          <p:cNvSpPr/>
          <p:nvPr/>
        </p:nvSpPr>
        <p:spPr>
          <a:xfrm>
            <a:off x="6236758" y="3477521"/>
            <a:ext cx="1944000" cy="2700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36"/>
          <p:cNvSpPr/>
          <p:nvPr/>
        </p:nvSpPr>
        <p:spPr>
          <a:xfrm>
            <a:off x="8776802" y="3445639"/>
            <a:ext cx="1944000" cy="2700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7219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3"/>
                                        </p:tgtEl>
                                        <p:attrNameLst>
                                          <p:attrName>ppt_x</p:attrName>
                                        </p:attrNameLst>
                                      </p:cBhvr>
                                      <p:tavLst>
                                        <p:tav tm="0">
                                          <p:val>
                                            <p:strVal val="ppt_x"/>
                                          </p:val>
                                        </p:tav>
                                        <p:tav tm="100000">
                                          <p:val>
                                            <p:strVal val="0-ppt_w/2"/>
                                          </p:val>
                                        </p:tav>
                                      </p:tavLst>
                                    </p:anim>
                                    <p:anim calcmode="lin" valueType="num">
                                      <p:cBhvr additive="base">
                                        <p:cTn id="7" dur="500"/>
                                        <p:tgtEl>
                                          <p:spTgt spid="33"/>
                                        </p:tgtEl>
                                        <p:attrNameLst>
                                          <p:attrName>ppt_y</p:attrName>
                                        </p:attrNameLst>
                                      </p:cBhvr>
                                      <p:tavLst>
                                        <p:tav tm="0">
                                          <p:val>
                                            <p:strVal val="ppt_y"/>
                                          </p:val>
                                        </p:tav>
                                        <p:tav tm="100000">
                                          <p:val>
                                            <p:strVal val="ppt_y"/>
                                          </p:val>
                                        </p:tav>
                                      </p:tavLst>
                                    </p:anim>
                                    <p:set>
                                      <p:cBhvr>
                                        <p:cTn id="8" dur="1" fill="hold">
                                          <p:stCondLst>
                                            <p:cond delay="499"/>
                                          </p:stCondLst>
                                        </p:cTn>
                                        <p:tgtEl>
                                          <p:spTgt spid="3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1" fill="hold" grpId="0" nodeType="clickEffect">
                                  <p:stCondLst>
                                    <p:cond delay="0"/>
                                  </p:stCondLst>
                                  <p:childTnLst>
                                    <p:anim calcmode="lin" valueType="num">
                                      <p:cBhvr additive="base">
                                        <p:cTn id="16" dur="500"/>
                                        <p:tgtEl>
                                          <p:spTgt spid="35"/>
                                        </p:tgtEl>
                                        <p:attrNameLst>
                                          <p:attrName>ppt_x</p:attrName>
                                        </p:attrNameLst>
                                      </p:cBhvr>
                                      <p:tavLst>
                                        <p:tav tm="0">
                                          <p:val>
                                            <p:strVal val="ppt_x"/>
                                          </p:val>
                                        </p:tav>
                                        <p:tav tm="100000">
                                          <p:val>
                                            <p:strVal val="ppt_x"/>
                                          </p:val>
                                        </p:tav>
                                      </p:tavLst>
                                    </p:anim>
                                    <p:anim calcmode="lin" valueType="num">
                                      <p:cBhvr additive="base">
                                        <p:cTn id="17" dur="500"/>
                                        <p:tgtEl>
                                          <p:spTgt spid="35"/>
                                        </p:tgtEl>
                                        <p:attrNameLst>
                                          <p:attrName>ppt_y</p:attrName>
                                        </p:attrNameLst>
                                      </p:cBhvr>
                                      <p:tavLst>
                                        <p:tav tm="0">
                                          <p:val>
                                            <p:strVal val="ppt_y"/>
                                          </p:val>
                                        </p:tav>
                                        <p:tav tm="100000">
                                          <p:val>
                                            <p:strVal val="0-ppt_h/2"/>
                                          </p:val>
                                        </p:tav>
                                      </p:tavLst>
                                    </p:anim>
                                    <p:set>
                                      <p:cBhvr>
                                        <p:cTn id="18" dur="1" fill="hold">
                                          <p:stCondLst>
                                            <p:cond delay="499"/>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34"/>
                                        </p:tgtEl>
                                        <p:attrNameLst>
                                          <p:attrName>ppt_x</p:attrName>
                                        </p:attrNameLst>
                                      </p:cBhvr>
                                      <p:tavLst>
                                        <p:tav tm="0">
                                          <p:val>
                                            <p:strVal val="ppt_x"/>
                                          </p:val>
                                        </p:tav>
                                        <p:tav tm="100000">
                                          <p:val>
                                            <p:strVal val="1+ppt_w/2"/>
                                          </p:val>
                                        </p:tav>
                                      </p:tavLst>
                                    </p:anim>
                                    <p:anim calcmode="lin" valueType="num">
                                      <p:cBhvr additive="base">
                                        <p:cTn id="27" dur="500"/>
                                        <p:tgtEl>
                                          <p:spTgt spid="34"/>
                                        </p:tgtEl>
                                        <p:attrNameLst>
                                          <p:attrName>ppt_y</p:attrName>
                                        </p:attrNameLst>
                                      </p:cBhvr>
                                      <p:tavLst>
                                        <p:tav tm="0">
                                          <p:val>
                                            <p:strVal val="ppt_y"/>
                                          </p:val>
                                        </p:tav>
                                        <p:tav tm="100000">
                                          <p:val>
                                            <p:strVal val="ppt_y"/>
                                          </p:val>
                                        </p:tav>
                                      </p:tavLst>
                                    </p:anim>
                                    <p:set>
                                      <p:cBhvr>
                                        <p:cTn id="28" dur="1" fill="hold">
                                          <p:stCondLst>
                                            <p:cond delay="499"/>
                                          </p:stCondLst>
                                        </p:cTn>
                                        <p:tgtEl>
                                          <p:spTgt spid="3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12" fill="hold" grpId="0" nodeType="clickEffect">
                                  <p:stCondLst>
                                    <p:cond delay="0"/>
                                  </p:stCondLst>
                                  <p:childTnLst>
                                    <p:anim calcmode="lin" valueType="num">
                                      <p:cBhvr additive="base">
                                        <p:cTn id="36" dur="500"/>
                                        <p:tgtEl>
                                          <p:spTgt spid="36"/>
                                        </p:tgtEl>
                                        <p:attrNameLst>
                                          <p:attrName>ppt_x</p:attrName>
                                        </p:attrNameLst>
                                      </p:cBhvr>
                                      <p:tavLst>
                                        <p:tav tm="0">
                                          <p:val>
                                            <p:strVal val="ppt_x"/>
                                          </p:val>
                                        </p:tav>
                                        <p:tav tm="100000">
                                          <p:val>
                                            <p:strVal val="0-ppt_w/2"/>
                                          </p:val>
                                        </p:tav>
                                      </p:tavLst>
                                    </p:anim>
                                    <p:anim calcmode="lin" valueType="num">
                                      <p:cBhvr additive="base">
                                        <p:cTn id="37" dur="500"/>
                                        <p:tgtEl>
                                          <p:spTgt spid="36"/>
                                        </p:tgtEl>
                                        <p:attrNameLst>
                                          <p:attrName>ppt_y</p:attrName>
                                        </p:attrNameLst>
                                      </p:cBhvr>
                                      <p:tavLst>
                                        <p:tav tm="0">
                                          <p:val>
                                            <p:strVal val="ppt_y"/>
                                          </p:val>
                                        </p:tav>
                                        <p:tav tm="100000">
                                          <p:val>
                                            <p:strVal val="1+ppt_h/2"/>
                                          </p:val>
                                        </p:tav>
                                      </p:tavLst>
                                    </p:anim>
                                    <p:set>
                                      <p:cBhvr>
                                        <p:cTn id="38" dur="1" fill="hold">
                                          <p:stCondLst>
                                            <p:cond delay="499"/>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37"/>
                                        </p:tgtEl>
                                        <p:attrNameLst>
                                          <p:attrName>ppt_x</p:attrName>
                                        </p:attrNameLst>
                                      </p:cBhvr>
                                      <p:tavLst>
                                        <p:tav tm="0">
                                          <p:val>
                                            <p:strVal val="ppt_x"/>
                                          </p:val>
                                        </p:tav>
                                        <p:tav tm="100000">
                                          <p:val>
                                            <p:strVal val="ppt_x"/>
                                          </p:val>
                                        </p:tav>
                                      </p:tavLst>
                                    </p:anim>
                                    <p:anim calcmode="lin" valueType="num">
                                      <p:cBhvr additive="base">
                                        <p:cTn id="47" dur="500"/>
                                        <p:tgtEl>
                                          <p:spTgt spid="37"/>
                                        </p:tgtEl>
                                        <p:attrNameLst>
                                          <p:attrName>ppt_y</p:attrName>
                                        </p:attrNameLst>
                                      </p:cBhvr>
                                      <p:tavLst>
                                        <p:tav tm="0">
                                          <p:val>
                                            <p:strVal val="ppt_y"/>
                                          </p:val>
                                        </p:tav>
                                        <p:tav tm="100000">
                                          <p:val>
                                            <p:strVal val="1+ppt_h/2"/>
                                          </p:val>
                                        </p:tav>
                                      </p:tavLst>
                                    </p:anim>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randombar(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CCA142-C2CB-4E01-9D61-CDA2AD68556E}"/>
              </a:ext>
            </a:extLst>
          </p:cNvPr>
          <p:cNvPicPr>
            <a:picLocks noChangeAspect="1"/>
          </p:cNvPicPr>
          <p:nvPr/>
        </p:nvPicPr>
        <p:blipFill>
          <a:blip r:embed="rId2"/>
          <a:stretch>
            <a:fillRect/>
          </a:stretch>
        </p:blipFill>
        <p:spPr>
          <a:xfrm>
            <a:off x="3499557" y="103454"/>
            <a:ext cx="5170310" cy="6622175"/>
          </a:xfrm>
          <a:prstGeom prst="rect">
            <a:avLst/>
          </a:prstGeom>
        </p:spPr>
      </p:pic>
    </p:spTree>
    <p:extLst>
      <p:ext uri="{BB962C8B-B14F-4D97-AF65-F5344CB8AC3E}">
        <p14:creationId xmlns:p14="http://schemas.microsoft.com/office/powerpoint/2010/main" val="212720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61D93B-4E69-6582-18A0-357DBF6442E6}"/>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95965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EC7ECEE9-580B-8B4A-919F-4C04337CEC51}"/>
              </a:ext>
            </a:extLst>
          </p:cNvPr>
          <p:cNvSpPr>
            <a:spLocks noGrp="1"/>
          </p:cNvSpPr>
          <p:nvPr>
            <p:ph type="sldNum" sz="quarter" idx="12"/>
          </p:nvPr>
        </p:nvSpPr>
        <p:spPr/>
        <p:txBody>
          <a:bodyPr rtlCol="0"/>
          <a:lstStyle/>
          <a:p>
            <a:pPr rtl="0"/>
            <a:fld id="{13D2E340-0663-474B-992C-9192B5C45E57}" type="slidenum">
              <a:rPr lang="fr-FR" smtClean="0"/>
              <a:t>24</a:t>
            </a:fld>
            <a:endParaRPr lang="fr-FR"/>
          </a:p>
        </p:txBody>
      </p:sp>
      <p:sp>
        <p:nvSpPr>
          <p:cNvPr id="16" name="Titre 1">
            <a:extLst>
              <a:ext uri="{FF2B5EF4-FFF2-40B4-BE49-F238E27FC236}">
                <a16:creationId xmlns:a16="http://schemas.microsoft.com/office/drawing/2014/main" id="{2654DA9A-F01A-481E-A192-F11CA07CCE35}"/>
              </a:ext>
            </a:extLst>
          </p:cNvPr>
          <p:cNvSpPr txBox="1">
            <a:spLocks/>
          </p:cNvSpPr>
          <p:nvPr/>
        </p:nvSpPr>
        <p:spPr>
          <a:xfrm>
            <a:off x="-115707" y="1617744"/>
            <a:ext cx="2806021" cy="801289"/>
          </a:xfrm>
          <a:prstGeom prst="rect">
            <a:avLst/>
          </a:prstGeom>
        </p:spPr>
        <p:txBody>
          <a:bodyPr vert="horz" lIns="91440" tIns="45720" rIns="91440" bIns="45720" rtlCol="0" anchor="b">
            <a:normAutofit fontScale="62500" lnSpcReduction="20000"/>
          </a:bodyPr>
          <a:lstStyle>
            <a:lvl1pPr algn="r" defTabSz="914400" rtl="0" eaLnBrk="1" latinLnBrk="0" hangingPunct="1">
              <a:lnSpc>
                <a:spcPct val="90000"/>
              </a:lnSpc>
              <a:spcBef>
                <a:spcPct val="0"/>
              </a:spcBef>
              <a:buNone/>
              <a:defRPr sz="5000" b="0" i="1" kern="1200" baseline="0">
                <a:solidFill>
                  <a:schemeClr val="bg1"/>
                </a:solidFill>
                <a:latin typeface="+mj-lt"/>
                <a:ea typeface="+mj-ea"/>
                <a:cs typeface="+mj-cs"/>
              </a:defRPr>
            </a:lvl1pPr>
          </a:lstStyle>
          <a:p>
            <a:r>
              <a:rPr lang="fr-FR"/>
              <a:t>Libellés sous la loupe…</a:t>
            </a:r>
          </a:p>
        </p:txBody>
      </p:sp>
      <p:grpSp>
        <p:nvGrpSpPr>
          <p:cNvPr id="40" name="Groupe 39"/>
          <p:cNvGrpSpPr/>
          <p:nvPr/>
        </p:nvGrpSpPr>
        <p:grpSpPr>
          <a:xfrm>
            <a:off x="5158852" y="351098"/>
            <a:ext cx="7010165" cy="738664"/>
            <a:chOff x="5105346" y="74111"/>
            <a:chExt cx="6052853" cy="773863"/>
          </a:xfrm>
        </p:grpSpPr>
        <p:sp>
          <p:nvSpPr>
            <p:cNvPr id="26" name="Ellipse 25"/>
            <p:cNvSpPr/>
            <p:nvPr/>
          </p:nvSpPr>
          <p:spPr>
            <a:xfrm>
              <a:off x="5105346" y="119032"/>
              <a:ext cx="349560" cy="37977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1600">
                  <a:latin typeface="+mj-lt"/>
                </a:rPr>
                <a:t>1</a:t>
              </a:r>
            </a:p>
          </p:txBody>
        </p:sp>
        <p:sp>
          <p:nvSpPr>
            <p:cNvPr id="39" name="Rectangle 38"/>
            <p:cNvSpPr/>
            <p:nvPr/>
          </p:nvSpPr>
          <p:spPr>
            <a:xfrm>
              <a:off x="5511805" y="74111"/>
              <a:ext cx="5646394" cy="773863"/>
            </a:xfrm>
            <a:prstGeom prst="rect">
              <a:avLst/>
            </a:prstGeom>
          </p:spPr>
          <p:txBody>
            <a:bodyPr wrap="square">
              <a:spAutoFit/>
            </a:bodyPr>
            <a:lstStyle/>
            <a:p>
              <a:r>
                <a:rPr lang="fr-CA" sz="1400" b="1"/>
                <a:t>Modifications à la 4</a:t>
              </a:r>
              <a:r>
                <a:rPr lang="fr-CA" sz="1400" b="1" baseline="30000"/>
                <a:t>e</a:t>
              </a:r>
              <a:r>
                <a:rPr lang="fr-CA" sz="1400" b="1"/>
                <a:t> et 5</a:t>
              </a:r>
              <a:r>
                <a:rPr lang="fr-CA" sz="1400" b="1" baseline="30000"/>
                <a:t>e</a:t>
              </a:r>
              <a:r>
                <a:rPr lang="fr-CA" sz="1400" b="1"/>
                <a:t> secondaire :</a:t>
              </a:r>
              <a:endParaRPr lang="fr-CA" sz="1400"/>
            </a:p>
            <a:p>
              <a:r>
                <a:rPr lang="fr-CA" sz="1400"/>
                <a:t>Le résultat de l’élève qui a un programme modifié n’est pas comptabilisé dans sa moyenne générale, par contre, la matière sera en échec . </a:t>
              </a:r>
            </a:p>
          </p:txBody>
        </p:sp>
      </p:grpSp>
      <p:sp>
        <p:nvSpPr>
          <p:cNvPr id="33" name="Rectangle 32"/>
          <p:cNvSpPr/>
          <p:nvPr/>
        </p:nvSpPr>
        <p:spPr>
          <a:xfrm>
            <a:off x="5126530" y="155621"/>
            <a:ext cx="6802784" cy="93018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2" name="Groupe 41"/>
          <p:cNvGrpSpPr/>
          <p:nvPr/>
        </p:nvGrpSpPr>
        <p:grpSpPr>
          <a:xfrm>
            <a:off x="5101677" y="1222491"/>
            <a:ext cx="6819090" cy="1169551"/>
            <a:chOff x="5194790" y="1211085"/>
            <a:chExt cx="6819090" cy="1169551"/>
          </a:xfrm>
        </p:grpSpPr>
        <p:sp>
          <p:nvSpPr>
            <p:cNvPr id="28" name="Ellipse 27"/>
            <p:cNvSpPr/>
            <p:nvPr/>
          </p:nvSpPr>
          <p:spPr>
            <a:xfrm>
              <a:off x="5194790" y="1317264"/>
              <a:ext cx="428721" cy="3595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a:latin typeface="+mj-lt"/>
                </a:rPr>
                <a:t>2</a:t>
              </a:r>
            </a:p>
          </p:txBody>
        </p:sp>
        <p:sp>
          <p:nvSpPr>
            <p:cNvPr id="41" name="Rectangle 40"/>
            <p:cNvSpPr/>
            <p:nvPr/>
          </p:nvSpPr>
          <p:spPr>
            <a:xfrm>
              <a:off x="5665534" y="1211085"/>
              <a:ext cx="6348346" cy="1169551"/>
            </a:xfrm>
            <a:prstGeom prst="rect">
              <a:avLst/>
            </a:prstGeom>
          </p:spPr>
          <p:txBody>
            <a:bodyPr wrap="square">
              <a:spAutoFit/>
            </a:bodyPr>
            <a:lstStyle/>
            <a:p>
              <a:r>
                <a:rPr lang="fr-CA" sz="1400" i="1"/>
                <a:t>Il y aura un examen école à la fin de l’année.  La valeur de cet examen reste à déterminer par l’enseignant ou l’équipe matière. Un élève pourra être exempté selon ces conditions: l’élève doit avoir une moyenne de 85% et plus au sommaire.  Les élèves du programme enrichi ne peuvent pas être exemptés de l’examen de fin d’année.</a:t>
              </a:r>
              <a:endParaRPr lang="fr-CA" sz="1400"/>
            </a:p>
            <a:p>
              <a:endParaRPr lang="fr-CA" sz="1400"/>
            </a:p>
          </p:txBody>
        </p:sp>
      </p:grpSp>
      <p:grpSp>
        <p:nvGrpSpPr>
          <p:cNvPr id="44" name="Groupe 43"/>
          <p:cNvGrpSpPr/>
          <p:nvPr/>
        </p:nvGrpSpPr>
        <p:grpSpPr>
          <a:xfrm>
            <a:off x="5158852" y="2435873"/>
            <a:ext cx="6715948" cy="523220"/>
            <a:chOff x="5405591" y="2078601"/>
            <a:chExt cx="6715948" cy="523220"/>
          </a:xfrm>
        </p:grpSpPr>
        <p:sp>
          <p:nvSpPr>
            <p:cNvPr id="29" name="Ellipse 28"/>
            <p:cNvSpPr/>
            <p:nvPr/>
          </p:nvSpPr>
          <p:spPr>
            <a:xfrm>
              <a:off x="5405591" y="2117563"/>
              <a:ext cx="403247" cy="34862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2000">
                  <a:latin typeface="+mj-lt"/>
                </a:rPr>
                <a:t>3</a:t>
              </a:r>
            </a:p>
          </p:txBody>
        </p:sp>
        <p:sp>
          <p:nvSpPr>
            <p:cNvPr id="43" name="Rectangle 42"/>
            <p:cNvSpPr/>
            <p:nvPr/>
          </p:nvSpPr>
          <p:spPr>
            <a:xfrm>
              <a:off x="5882365" y="2078601"/>
              <a:ext cx="6239174" cy="523220"/>
            </a:xfrm>
            <a:prstGeom prst="rect">
              <a:avLst/>
            </a:prstGeom>
          </p:spPr>
          <p:txBody>
            <a:bodyPr wrap="square">
              <a:spAutoFit/>
            </a:bodyPr>
            <a:lstStyle/>
            <a:p>
              <a:r>
                <a:rPr lang="fr-CA" sz="1400"/>
                <a:t>De plus, de façon régulière, les connaissances acquises seront évaluées par différents moyens (ex. : observations, contrôles, devoirs)</a:t>
              </a:r>
            </a:p>
          </p:txBody>
        </p:sp>
      </p:grpSp>
      <p:grpSp>
        <p:nvGrpSpPr>
          <p:cNvPr id="50" name="Groupe 49"/>
          <p:cNvGrpSpPr/>
          <p:nvPr/>
        </p:nvGrpSpPr>
        <p:grpSpPr>
          <a:xfrm>
            <a:off x="5158852" y="3353624"/>
            <a:ext cx="6822229" cy="523220"/>
            <a:chOff x="5784800" y="3410373"/>
            <a:chExt cx="6822229" cy="523220"/>
          </a:xfrm>
        </p:grpSpPr>
        <p:sp>
          <p:nvSpPr>
            <p:cNvPr id="30" name="Ellipse 29"/>
            <p:cNvSpPr/>
            <p:nvPr/>
          </p:nvSpPr>
          <p:spPr>
            <a:xfrm>
              <a:off x="5784800" y="3411895"/>
              <a:ext cx="406645" cy="3535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2000">
                  <a:latin typeface="+mj-lt"/>
                </a:rPr>
                <a:t>4</a:t>
              </a:r>
            </a:p>
          </p:txBody>
        </p:sp>
        <p:sp>
          <p:nvSpPr>
            <p:cNvPr id="45" name="Rectangle 44"/>
            <p:cNvSpPr/>
            <p:nvPr/>
          </p:nvSpPr>
          <p:spPr>
            <a:xfrm>
              <a:off x="6300868" y="3410373"/>
              <a:ext cx="6306161" cy="523220"/>
            </a:xfrm>
            <a:prstGeom prst="rect">
              <a:avLst/>
            </a:prstGeom>
          </p:spPr>
          <p:txBody>
            <a:bodyPr wrap="square">
              <a:spAutoFit/>
            </a:bodyPr>
            <a:lstStyle/>
            <a:p>
              <a:r>
                <a:rPr lang="fr-CA" sz="1400"/>
                <a:t>À la fin de l’étape 2 et 3, les élèves seront évalués en lecture, en écriture et en communication orale.</a:t>
              </a:r>
              <a:endParaRPr lang="fr-FR" sz="1400"/>
            </a:p>
          </p:txBody>
        </p:sp>
      </p:grpSp>
      <p:grpSp>
        <p:nvGrpSpPr>
          <p:cNvPr id="49" name="Groupe 48"/>
          <p:cNvGrpSpPr/>
          <p:nvPr/>
        </p:nvGrpSpPr>
        <p:grpSpPr>
          <a:xfrm>
            <a:off x="5165776" y="4182285"/>
            <a:ext cx="6671119" cy="954107"/>
            <a:chOff x="7999750" y="3511643"/>
            <a:chExt cx="7016924" cy="954107"/>
          </a:xfrm>
        </p:grpSpPr>
        <p:sp>
          <p:nvSpPr>
            <p:cNvPr id="31" name="Ellipse 30"/>
            <p:cNvSpPr/>
            <p:nvPr/>
          </p:nvSpPr>
          <p:spPr>
            <a:xfrm>
              <a:off x="7999750" y="3532066"/>
              <a:ext cx="423830" cy="40014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2000">
                  <a:latin typeface="+mj-lt"/>
                </a:rPr>
                <a:t>5</a:t>
              </a:r>
            </a:p>
          </p:txBody>
        </p:sp>
        <p:sp>
          <p:nvSpPr>
            <p:cNvPr id="46" name="Rectangle 45"/>
            <p:cNvSpPr/>
            <p:nvPr/>
          </p:nvSpPr>
          <p:spPr>
            <a:xfrm>
              <a:off x="8548392" y="3511643"/>
              <a:ext cx="6468282" cy="954107"/>
            </a:xfrm>
            <a:prstGeom prst="rect">
              <a:avLst/>
            </a:prstGeom>
          </p:spPr>
          <p:txBody>
            <a:bodyPr wrap="square">
              <a:spAutoFit/>
            </a:bodyPr>
            <a:lstStyle/>
            <a:p>
              <a:r>
                <a:rPr lang="fr-CA" sz="1400" i="1"/>
                <a:t>L’élève présent est dans l’obligation de compléter son évaluation le jour et à la période où celle-ci est prévue.  La note de zéro sera attribuée dans le cas contraire.  Selon certaines circonstances, l’enseignant peut reporter, à sa discrétion, une évaluation à une date ultérieure.</a:t>
              </a:r>
              <a:endParaRPr lang="fr-CA" sz="1400"/>
            </a:p>
          </p:txBody>
        </p:sp>
      </p:grpSp>
      <p:sp>
        <p:nvSpPr>
          <p:cNvPr id="34" name="Rectangle 33"/>
          <p:cNvSpPr/>
          <p:nvPr/>
        </p:nvSpPr>
        <p:spPr>
          <a:xfrm>
            <a:off x="5124374" y="2413615"/>
            <a:ext cx="6802784" cy="71868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p:cNvSpPr/>
          <p:nvPr/>
        </p:nvSpPr>
        <p:spPr>
          <a:xfrm>
            <a:off x="5097075" y="1261081"/>
            <a:ext cx="6819090" cy="102976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ectangle 35"/>
          <p:cNvSpPr/>
          <p:nvPr/>
        </p:nvSpPr>
        <p:spPr>
          <a:xfrm>
            <a:off x="5124374" y="3232709"/>
            <a:ext cx="6802784" cy="76516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Détective, Chercher, L'Homme, Recherche, Grossiss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830" y="427351"/>
            <a:ext cx="1819808" cy="18376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e 50"/>
          <p:cNvGrpSpPr/>
          <p:nvPr/>
        </p:nvGrpSpPr>
        <p:grpSpPr>
          <a:xfrm>
            <a:off x="5158852" y="5495663"/>
            <a:ext cx="6671119" cy="954107"/>
            <a:chOff x="7999750" y="3511643"/>
            <a:chExt cx="7016924" cy="954107"/>
          </a:xfrm>
        </p:grpSpPr>
        <p:sp>
          <p:nvSpPr>
            <p:cNvPr id="52" name="Ellipse 51"/>
            <p:cNvSpPr/>
            <p:nvPr/>
          </p:nvSpPr>
          <p:spPr>
            <a:xfrm>
              <a:off x="7999750" y="3532066"/>
              <a:ext cx="424150" cy="40981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sz="2000">
                  <a:latin typeface="+mj-lt"/>
                </a:rPr>
                <a:t>6</a:t>
              </a:r>
            </a:p>
          </p:txBody>
        </p:sp>
        <p:sp>
          <p:nvSpPr>
            <p:cNvPr id="53" name="Rectangle 52"/>
            <p:cNvSpPr/>
            <p:nvPr/>
          </p:nvSpPr>
          <p:spPr>
            <a:xfrm>
              <a:off x="8548392" y="3511643"/>
              <a:ext cx="6468282" cy="954107"/>
            </a:xfrm>
            <a:prstGeom prst="rect">
              <a:avLst/>
            </a:prstGeom>
          </p:spPr>
          <p:txBody>
            <a:bodyPr wrap="square">
              <a:spAutoFit/>
            </a:bodyPr>
            <a:lstStyle/>
            <a:p>
              <a:r>
                <a:rPr lang="fr-CA" sz="1400">
                  <a:latin typeface="Calibri" panose="020F0502020204030204" pitchFamily="34" charset="0"/>
                  <a:ea typeface="Calibri" panose="020F0502020204030204" pitchFamily="34" charset="0"/>
                  <a:cs typeface="Times New Roman" panose="02020603050405020304" pitchFamily="18" charset="0"/>
                </a:rPr>
                <a:t>Au cours de l’étape 1 et 2, les élèves seront évalués sur la sédentarisation, les premières civilisations, la Grèce ancienne et l’Empire romain. À l’étape 3, les élèves seront évalués sur la christianisation de l’Occident, l’essor urbain au Moyen-Âge. </a:t>
              </a:r>
              <a:endParaRPr lang="fr-CA" sz="1400"/>
            </a:p>
          </p:txBody>
        </p:sp>
      </p:grpSp>
      <p:sp>
        <p:nvSpPr>
          <p:cNvPr id="54" name="Rectangle 53"/>
          <p:cNvSpPr/>
          <p:nvPr/>
        </p:nvSpPr>
        <p:spPr>
          <a:xfrm>
            <a:off x="5146561" y="4128567"/>
            <a:ext cx="6802784" cy="105467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Rectangle 54"/>
          <p:cNvSpPr/>
          <p:nvPr/>
        </p:nvSpPr>
        <p:spPr>
          <a:xfrm>
            <a:off x="5097075" y="5421128"/>
            <a:ext cx="6552832" cy="105467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5158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3"/>
                                        </p:tgtEl>
                                        <p:attrNameLst>
                                          <p:attrName>ppt_x</p:attrName>
                                        </p:attrNameLst>
                                      </p:cBhvr>
                                      <p:tavLst>
                                        <p:tav tm="0">
                                          <p:val>
                                            <p:strVal val="ppt_x"/>
                                          </p:val>
                                        </p:tav>
                                        <p:tav tm="100000">
                                          <p:val>
                                            <p:strVal val="0-ppt_w/2"/>
                                          </p:val>
                                        </p:tav>
                                      </p:tavLst>
                                    </p:anim>
                                    <p:anim calcmode="lin" valueType="num">
                                      <p:cBhvr additive="base">
                                        <p:cTn id="7" dur="500"/>
                                        <p:tgtEl>
                                          <p:spTgt spid="33"/>
                                        </p:tgtEl>
                                        <p:attrNameLst>
                                          <p:attrName>ppt_y</p:attrName>
                                        </p:attrNameLst>
                                      </p:cBhvr>
                                      <p:tavLst>
                                        <p:tav tm="0">
                                          <p:val>
                                            <p:strVal val="ppt_y"/>
                                          </p:val>
                                        </p:tav>
                                        <p:tav tm="100000">
                                          <p:val>
                                            <p:strVal val="ppt_y"/>
                                          </p:val>
                                        </p:tav>
                                      </p:tavLst>
                                    </p:anim>
                                    <p:set>
                                      <p:cBhvr>
                                        <p:cTn id="8" dur="1" fill="hold">
                                          <p:stCondLst>
                                            <p:cond delay="499"/>
                                          </p:stCondLst>
                                        </p:cTn>
                                        <p:tgtEl>
                                          <p:spTgt spid="3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1" fill="hold" grpId="0" nodeType="clickEffect">
                                  <p:stCondLst>
                                    <p:cond delay="0"/>
                                  </p:stCondLst>
                                  <p:childTnLst>
                                    <p:anim calcmode="lin" valueType="num">
                                      <p:cBhvr additive="base">
                                        <p:cTn id="16" dur="500"/>
                                        <p:tgtEl>
                                          <p:spTgt spid="35"/>
                                        </p:tgtEl>
                                        <p:attrNameLst>
                                          <p:attrName>ppt_x</p:attrName>
                                        </p:attrNameLst>
                                      </p:cBhvr>
                                      <p:tavLst>
                                        <p:tav tm="0">
                                          <p:val>
                                            <p:strVal val="ppt_x"/>
                                          </p:val>
                                        </p:tav>
                                        <p:tav tm="100000">
                                          <p:val>
                                            <p:strVal val="ppt_x"/>
                                          </p:val>
                                        </p:tav>
                                      </p:tavLst>
                                    </p:anim>
                                    <p:anim calcmode="lin" valueType="num">
                                      <p:cBhvr additive="base">
                                        <p:cTn id="17" dur="500"/>
                                        <p:tgtEl>
                                          <p:spTgt spid="35"/>
                                        </p:tgtEl>
                                        <p:attrNameLst>
                                          <p:attrName>ppt_y</p:attrName>
                                        </p:attrNameLst>
                                      </p:cBhvr>
                                      <p:tavLst>
                                        <p:tav tm="0">
                                          <p:val>
                                            <p:strVal val="ppt_y"/>
                                          </p:val>
                                        </p:tav>
                                        <p:tav tm="100000">
                                          <p:val>
                                            <p:strVal val="0-ppt_h/2"/>
                                          </p:val>
                                        </p:tav>
                                      </p:tavLst>
                                    </p:anim>
                                    <p:set>
                                      <p:cBhvr>
                                        <p:cTn id="18" dur="1" fill="hold">
                                          <p:stCondLst>
                                            <p:cond delay="499"/>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34"/>
                                        </p:tgtEl>
                                        <p:attrNameLst>
                                          <p:attrName>ppt_x</p:attrName>
                                        </p:attrNameLst>
                                      </p:cBhvr>
                                      <p:tavLst>
                                        <p:tav tm="0">
                                          <p:val>
                                            <p:strVal val="ppt_x"/>
                                          </p:val>
                                        </p:tav>
                                        <p:tav tm="100000">
                                          <p:val>
                                            <p:strVal val="1+ppt_w/2"/>
                                          </p:val>
                                        </p:tav>
                                      </p:tavLst>
                                    </p:anim>
                                    <p:anim calcmode="lin" valueType="num">
                                      <p:cBhvr additive="base">
                                        <p:cTn id="27" dur="500"/>
                                        <p:tgtEl>
                                          <p:spTgt spid="34"/>
                                        </p:tgtEl>
                                        <p:attrNameLst>
                                          <p:attrName>ppt_y</p:attrName>
                                        </p:attrNameLst>
                                      </p:cBhvr>
                                      <p:tavLst>
                                        <p:tav tm="0">
                                          <p:val>
                                            <p:strVal val="ppt_y"/>
                                          </p:val>
                                        </p:tav>
                                        <p:tav tm="100000">
                                          <p:val>
                                            <p:strVal val="ppt_y"/>
                                          </p:val>
                                        </p:tav>
                                      </p:tavLst>
                                    </p:anim>
                                    <p:set>
                                      <p:cBhvr>
                                        <p:cTn id="28" dur="1" fill="hold">
                                          <p:stCondLst>
                                            <p:cond delay="499"/>
                                          </p:stCondLst>
                                        </p:cTn>
                                        <p:tgtEl>
                                          <p:spTgt spid="3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12" fill="hold" grpId="0" nodeType="clickEffect">
                                  <p:stCondLst>
                                    <p:cond delay="0"/>
                                  </p:stCondLst>
                                  <p:childTnLst>
                                    <p:anim calcmode="lin" valueType="num">
                                      <p:cBhvr additive="base">
                                        <p:cTn id="36" dur="500"/>
                                        <p:tgtEl>
                                          <p:spTgt spid="36"/>
                                        </p:tgtEl>
                                        <p:attrNameLst>
                                          <p:attrName>ppt_x</p:attrName>
                                        </p:attrNameLst>
                                      </p:cBhvr>
                                      <p:tavLst>
                                        <p:tav tm="0">
                                          <p:val>
                                            <p:strVal val="ppt_x"/>
                                          </p:val>
                                        </p:tav>
                                        <p:tav tm="100000">
                                          <p:val>
                                            <p:strVal val="0-ppt_w/2"/>
                                          </p:val>
                                        </p:tav>
                                      </p:tavLst>
                                    </p:anim>
                                    <p:anim calcmode="lin" valueType="num">
                                      <p:cBhvr additive="base">
                                        <p:cTn id="37" dur="500"/>
                                        <p:tgtEl>
                                          <p:spTgt spid="36"/>
                                        </p:tgtEl>
                                        <p:attrNameLst>
                                          <p:attrName>ppt_y</p:attrName>
                                        </p:attrNameLst>
                                      </p:cBhvr>
                                      <p:tavLst>
                                        <p:tav tm="0">
                                          <p:val>
                                            <p:strVal val="ppt_y"/>
                                          </p:val>
                                        </p:tav>
                                        <p:tav tm="100000">
                                          <p:val>
                                            <p:strVal val="1+ppt_h/2"/>
                                          </p:val>
                                        </p:tav>
                                      </p:tavLst>
                                    </p:anim>
                                    <p:set>
                                      <p:cBhvr>
                                        <p:cTn id="38" dur="1" fill="hold">
                                          <p:stCondLst>
                                            <p:cond delay="499"/>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12" fill="hold" grpId="0" nodeType="clickEffect">
                                  <p:stCondLst>
                                    <p:cond delay="0"/>
                                  </p:stCondLst>
                                  <p:childTnLst>
                                    <p:anim calcmode="lin" valueType="num">
                                      <p:cBhvr additive="base">
                                        <p:cTn id="46" dur="500"/>
                                        <p:tgtEl>
                                          <p:spTgt spid="54"/>
                                        </p:tgtEl>
                                        <p:attrNameLst>
                                          <p:attrName>ppt_x</p:attrName>
                                        </p:attrNameLst>
                                      </p:cBhvr>
                                      <p:tavLst>
                                        <p:tav tm="0">
                                          <p:val>
                                            <p:strVal val="ppt_x"/>
                                          </p:val>
                                        </p:tav>
                                        <p:tav tm="100000">
                                          <p:val>
                                            <p:strVal val="0-ppt_w/2"/>
                                          </p:val>
                                        </p:tav>
                                      </p:tavLst>
                                    </p:anim>
                                    <p:anim calcmode="lin" valueType="num">
                                      <p:cBhvr additive="base">
                                        <p:cTn id="47" dur="500"/>
                                        <p:tgtEl>
                                          <p:spTgt spid="54"/>
                                        </p:tgtEl>
                                        <p:attrNameLst>
                                          <p:attrName>ppt_y</p:attrName>
                                        </p:attrNameLst>
                                      </p:cBhvr>
                                      <p:tavLst>
                                        <p:tav tm="0">
                                          <p:val>
                                            <p:strVal val="ppt_y"/>
                                          </p:val>
                                        </p:tav>
                                        <p:tav tm="100000">
                                          <p:val>
                                            <p:strVal val="1+ppt_h/2"/>
                                          </p:val>
                                        </p:tav>
                                      </p:tavLst>
                                    </p:anim>
                                    <p:set>
                                      <p:cBhvr>
                                        <p:cTn id="48" dur="1" fill="hold">
                                          <p:stCondLst>
                                            <p:cond delay="499"/>
                                          </p:stCondLst>
                                        </p:cTn>
                                        <p:tgtEl>
                                          <p:spTgt spid="5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12" fill="hold" grpId="0" nodeType="clickEffect">
                                  <p:stCondLst>
                                    <p:cond delay="0"/>
                                  </p:stCondLst>
                                  <p:childTnLst>
                                    <p:anim calcmode="lin" valueType="num">
                                      <p:cBhvr additive="base">
                                        <p:cTn id="56" dur="500"/>
                                        <p:tgtEl>
                                          <p:spTgt spid="55"/>
                                        </p:tgtEl>
                                        <p:attrNameLst>
                                          <p:attrName>ppt_x</p:attrName>
                                        </p:attrNameLst>
                                      </p:cBhvr>
                                      <p:tavLst>
                                        <p:tav tm="0">
                                          <p:val>
                                            <p:strVal val="ppt_x"/>
                                          </p:val>
                                        </p:tav>
                                        <p:tav tm="100000">
                                          <p:val>
                                            <p:strVal val="0-ppt_w/2"/>
                                          </p:val>
                                        </p:tav>
                                      </p:tavLst>
                                    </p:anim>
                                    <p:anim calcmode="lin" valueType="num">
                                      <p:cBhvr additive="base">
                                        <p:cTn id="57" dur="500"/>
                                        <p:tgtEl>
                                          <p:spTgt spid="55"/>
                                        </p:tgtEl>
                                        <p:attrNameLst>
                                          <p:attrName>ppt_y</p:attrName>
                                        </p:attrNameLst>
                                      </p:cBhvr>
                                      <p:tavLst>
                                        <p:tav tm="0">
                                          <p:val>
                                            <p:strVal val="ppt_y"/>
                                          </p:val>
                                        </p:tav>
                                        <p:tav tm="100000">
                                          <p:val>
                                            <p:strVal val="1+ppt_h/2"/>
                                          </p:val>
                                        </p:tav>
                                      </p:tavLst>
                                    </p:anim>
                                    <p:set>
                                      <p:cBhvr>
                                        <p:cTn id="58" dur="1" fill="hold">
                                          <p:stCondLst>
                                            <p:cond delay="499"/>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54" grpId="0" animBg="1"/>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71971-6011-68FF-5D2D-70016032022F}"/>
              </a:ext>
            </a:extLst>
          </p:cNvPr>
          <p:cNvSpPr>
            <a:spLocks noGrp="1"/>
          </p:cNvSpPr>
          <p:nvPr>
            <p:ph type="title"/>
          </p:nvPr>
        </p:nvSpPr>
        <p:spPr/>
        <p:txBody>
          <a:bodyPr>
            <a:normAutofit fontScale="90000"/>
          </a:bodyPr>
          <a:lstStyle/>
          <a:p>
            <a:r>
              <a:rPr lang="fr-FR" sz="5600" dirty="0">
                <a:latin typeface="Times New Roman"/>
                <a:cs typeface="Calibri Light"/>
              </a:rPr>
              <a:t>Pour donner vie à l'encadrement local de votre école</a:t>
            </a:r>
            <a:endParaRPr lang="fr-FR" sz="5600" dirty="0">
              <a:latin typeface="Times New Roman"/>
            </a:endParaRPr>
          </a:p>
        </p:txBody>
      </p:sp>
      <p:sp>
        <p:nvSpPr>
          <p:cNvPr id="3" name="Espace réservé du contenu 2">
            <a:extLst>
              <a:ext uri="{FF2B5EF4-FFF2-40B4-BE49-F238E27FC236}">
                <a16:creationId xmlns:a16="http://schemas.microsoft.com/office/drawing/2014/main" id="{85AFA05A-3FDC-7528-C062-D5A4BD374356}"/>
              </a:ext>
            </a:extLst>
          </p:cNvPr>
          <p:cNvSpPr>
            <a:spLocks noGrp="1"/>
          </p:cNvSpPr>
          <p:nvPr>
            <p:ph sz="half" idx="1"/>
          </p:nvPr>
        </p:nvSpPr>
        <p:spPr>
          <a:xfrm>
            <a:off x="815109" y="2690335"/>
            <a:ext cx="7640734" cy="2542403"/>
          </a:xfrm>
        </p:spPr>
        <p:txBody>
          <a:bodyPr vert="horz" lIns="91440" tIns="45720" rIns="91440" bIns="45720" rtlCol="0" anchor="ctr">
            <a:normAutofit fontScale="92500"/>
          </a:bodyPr>
          <a:lstStyle/>
          <a:p>
            <a:r>
              <a:rPr lang="fr-FR" sz="2400" dirty="0">
                <a:cs typeface="Calibri"/>
              </a:rPr>
              <a:t>Les NMÉ doivent répondre aux questions que votre équipe se pose souvent:</a:t>
            </a:r>
          </a:p>
          <a:p>
            <a:pPr lvl="1">
              <a:buFont typeface="Courier New" panose="020B0604020202020204" pitchFamily="34" charset="0"/>
              <a:buChar char="o"/>
            </a:pPr>
            <a:r>
              <a:rPr lang="fr-FR" dirty="0">
                <a:cs typeface="Calibri"/>
              </a:rPr>
              <a:t>Qu'est-ce que je vais dire aux parents qui me demande pourquoi son enfant à x% au bulletin?</a:t>
            </a:r>
          </a:p>
          <a:p>
            <a:pPr lvl="1">
              <a:buFont typeface="Courier New" panose="020B0604020202020204" pitchFamily="34" charset="0"/>
              <a:buChar char="o"/>
            </a:pPr>
            <a:r>
              <a:rPr lang="fr-FR" dirty="0">
                <a:cs typeface="Calibri"/>
              </a:rPr>
              <a:t>Qui détermine les principales évaluations à l'école?</a:t>
            </a:r>
          </a:p>
          <a:p>
            <a:pPr lvl="1">
              <a:buFont typeface="Courier New" panose="020B0604020202020204" pitchFamily="34" charset="0"/>
              <a:buChar char="o"/>
            </a:pPr>
            <a:r>
              <a:rPr lang="fr-FR" dirty="0">
                <a:cs typeface="Calibri"/>
              </a:rPr>
              <a:t>Comment on choisit ce qui est évalué à l'étape 1?</a:t>
            </a:r>
          </a:p>
          <a:p>
            <a:pPr lvl="1">
              <a:buFont typeface="Courier New" panose="020B0604020202020204" pitchFamily="34" charset="0"/>
              <a:buChar char="o"/>
            </a:pPr>
            <a:r>
              <a:rPr lang="fr-FR" dirty="0">
                <a:cs typeface="Calibri"/>
              </a:rPr>
              <a:t>Quelles formes prennent nos communications aux parents?</a:t>
            </a:r>
          </a:p>
        </p:txBody>
      </p:sp>
      <p:pic>
        <p:nvPicPr>
          <p:cNvPr id="6" name="Graphique 5" descr="Lights On avec un remplissage uni">
            <a:extLst>
              <a:ext uri="{FF2B5EF4-FFF2-40B4-BE49-F238E27FC236}">
                <a16:creationId xmlns:a16="http://schemas.microsoft.com/office/drawing/2014/main" id="{E547813B-233A-3C22-B0C7-5388462A2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19328" y="2632459"/>
            <a:ext cx="1897144" cy="1897144"/>
          </a:xfrm>
          <a:prstGeom prst="rect">
            <a:avLst/>
          </a:prstGeom>
        </p:spPr>
      </p:pic>
    </p:spTree>
    <p:extLst>
      <p:ext uri="{BB962C8B-B14F-4D97-AF65-F5344CB8AC3E}">
        <p14:creationId xmlns:p14="http://schemas.microsoft.com/office/powerpoint/2010/main" val="208043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65707-6CDC-4CE7-B5A2-71CC8BDE6969}"/>
              </a:ext>
            </a:extLst>
          </p:cNvPr>
          <p:cNvSpPr>
            <a:spLocks noGrp="1"/>
          </p:cNvSpPr>
          <p:nvPr>
            <p:ph type="title" idx="4294967295"/>
          </p:nvPr>
        </p:nvSpPr>
        <p:spPr>
          <a:xfrm>
            <a:off x="1083972" y="-215564"/>
            <a:ext cx="5998470" cy="2967037"/>
          </a:xfrm>
        </p:spPr>
        <p:txBody>
          <a:bodyPr vert="horz" lIns="91440" tIns="45720" rIns="91440" bIns="45720" rtlCol="0" anchor="b">
            <a:normAutofit/>
          </a:bodyPr>
          <a:lstStyle/>
          <a:p>
            <a:r>
              <a:rPr lang="en-US" sz="8000" b="1" kern="1200">
                <a:solidFill>
                  <a:schemeClr val="accent1">
                    <a:lumMod val="76000"/>
                  </a:schemeClr>
                </a:solidFill>
                <a:latin typeface="Times New Roman"/>
                <a:cs typeface="Times New Roman"/>
              </a:rPr>
              <a:t>Les </a:t>
            </a:r>
            <a:r>
              <a:rPr lang="en-US" sz="8000" b="1" err="1">
                <a:solidFill>
                  <a:schemeClr val="accent1">
                    <a:lumMod val="76000"/>
                  </a:schemeClr>
                </a:solidFill>
                <a:latin typeface="Times New Roman"/>
                <a:cs typeface="Times New Roman"/>
              </a:rPr>
              <a:t>essentiels</a:t>
            </a:r>
            <a:endParaRPr lang="en-US" sz="8000" b="1" kern="1200">
              <a:solidFill>
                <a:schemeClr val="accent1">
                  <a:lumMod val="76000"/>
                </a:schemeClr>
              </a:solidFill>
              <a:latin typeface="Times New Roman"/>
              <a:ea typeface="Calibri Light"/>
              <a:cs typeface="Times New Roman"/>
            </a:endParaRPr>
          </a:p>
        </p:txBody>
      </p:sp>
      <p:sp>
        <p:nvSpPr>
          <p:cNvPr id="3" name="Espace réservé du texte 2">
            <a:extLst>
              <a:ext uri="{FF2B5EF4-FFF2-40B4-BE49-F238E27FC236}">
                <a16:creationId xmlns:a16="http://schemas.microsoft.com/office/drawing/2014/main" id="{2B9398EC-493A-41B3-B4F4-34AAF132B0AB}"/>
              </a:ext>
            </a:extLst>
          </p:cNvPr>
          <p:cNvSpPr>
            <a:spLocks noGrp="1"/>
          </p:cNvSpPr>
          <p:nvPr>
            <p:ph type="body" idx="4294967295"/>
          </p:nvPr>
        </p:nvSpPr>
        <p:spPr>
          <a:xfrm>
            <a:off x="657559" y="3163136"/>
            <a:ext cx="3946525" cy="1038225"/>
          </a:xfrm>
        </p:spPr>
        <p:txBody>
          <a:bodyPr vert="horz" lIns="91440" tIns="45720" rIns="91440" bIns="45720" rtlCol="0" anchor="t">
            <a:normAutofit/>
          </a:bodyPr>
          <a:lstStyle/>
          <a:p>
            <a:pPr algn="r"/>
            <a:r>
              <a:rPr lang="en-US" sz="1500" dirty="0"/>
              <a:t>La </a:t>
            </a:r>
            <a:r>
              <a:rPr lang="en-US" sz="1500" err="1"/>
              <a:t>démache</a:t>
            </a:r>
            <a:r>
              <a:rPr lang="en-US" sz="1500" dirty="0"/>
              <a:t> </a:t>
            </a:r>
            <a:r>
              <a:rPr lang="en-US" sz="1500" err="1"/>
              <a:t>d'évaluation</a:t>
            </a:r>
            <a:endParaRPr lang="en-US" sz="1500" err="1">
              <a:cs typeface="Calibri"/>
            </a:endParaRPr>
          </a:p>
          <a:p>
            <a:pPr algn="r"/>
            <a:r>
              <a:rPr lang="en-US" sz="1500" dirty="0">
                <a:cs typeface="Calibri"/>
              </a:rPr>
              <a:t>Les </a:t>
            </a:r>
            <a:r>
              <a:rPr lang="en-US" sz="1500" err="1">
                <a:cs typeface="Calibri"/>
              </a:rPr>
              <a:t>contenus</a:t>
            </a:r>
            <a:r>
              <a:rPr lang="en-US" sz="1500">
                <a:cs typeface="Calibri"/>
              </a:rPr>
              <a:t> par étape de la démarche</a:t>
            </a:r>
            <a:endParaRPr lang="en-US" sz="1500">
              <a:ea typeface="Calibri"/>
              <a:cs typeface="Calibri"/>
            </a:endParaRPr>
          </a:p>
        </p:txBody>
      </p:sp>
      <p:pic>
        <p:nvPicPr>
          <p:cNvPr id="4" name="Graphique 7" descr="Mille avec un remplissage uni">
            <a:extLst>
              <a:ext uri="{FF2B5EF4-FFF2-40B4-BE49-F238E27FC236}">
                <a16:creationId xmlns:a16="http://schemas.microsoft.com/office/drawing/2014/main" id="{119FD8D7-DB90-4E17-AB76-9610045EF8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2665" y="2994034"/>
            <a:ext cx="1384367" cy="1384367"/>
          </a:xfrm>
          <a:prstGeom prst="rect">
            <a:avLst/>
          </a:prstGeom>
        </p:spPr>
      </p:pic>
    </p:spTree>
    <p:extLst>
      <p:ext uri="{BB962C8B-B14F-4D97-AF65-F5344CB8AC3E}">
        <p14:creationId xmlns:p14="http://schemas.microsoft.com/office/powerpoint/2010/main" val="45568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BB8846-3E9C-4EF5-864D-5A1615875E7F}"/>
              </a:ext>
            </a:extLst>
          </p:cNvPr>
          <p:cNvSpPr>
            <a:spLocks noGrp="1"/>
          </p:cNvSpPr>
          <p:nvPr>
            <p:ph type="title"/>
          </p:nvPr>
        </p:nvSpPr>
        <p:spPr>
          <a:xfrm>
            <a:off x="645859" y="640081"/>
            <a:ext cx="3494341" cy="3793488"/>
          </a:xfrm>
          <a:noFill/>
        </p:spPr>
        <p:txBody>
          <a:bodyPr vert="horz" lIns="91440" tIns="45720" rIns="91440" bIns="45720" rtlCol="0" anchor="b">
            <a:normAutofit/>
          </a:bodyPr>
          <a:lstStyle/>
          <a:p>
            <a:r>
              <a:rPr lang="en-US" sz="4600"/>
              <a:t>Le </a:t>
            </a:r>
            <a:r>
              <a:rPr lang="en-US" sz="4600" err="1"/>
              <a:t>processus</a:t>
            </a:r>
            <a:r>
              <a:rPr lang="en-US" sz="4600"/>
              <a:t> </a:t>
            </a:r>
            <a:r>
              <a:rPr lang="en-US" sz="4600" err="1"/>
              <a:t>d'évaluation</a:t>
            </a:r>
            <a:r>
              <a:rPr lang="en-US" sz="4600"/>
              <a:t> de </a:t>
            </a:r>
            <a:r>
              <a:rPr lang="en-US" sz="4600" err="1"/>
              <a:t>l'école</a:t>
            </a:r>
            <a:endParaRPr lang="en-US" sz="4600" err="1">
              <a:cs typeface="Calibri Light"/>
            </a:endParaRPr>
          </a:p>
        </p:txBody>
      </p:sp>
      <p:sp>
        <p:nvSpPr>
          <p:cNvPr id="9" name="Rectangle 8">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4">
            <a:extLst>
              <a:ext uri="{FF2B5EF4-FFF2-40B4-BE49-F238E27FC236}">
                <a16:creationId xmlns:a16="http://schemas.microsoft.com/office/drawing/2014/main" id="{8E486AAB-8AE5-4857-B57B-17A7EBF6497F}"/>
              </a:ext>
            </a:extLst>
          </p:cNvPr>
          <p:cNvPicPr>
            <a:picLocks noGrp="1" noChangeAspect="1"/>
          </p:cNvPicPr>
          <p:nvPr>
            <p:ph idx="1"/>
          </p:nvPr>
        </p:nvPicPr>
        <p:blipFill rotWithShape="1">
          <a:blip r:embed="rId2"/>
          <a:srcRect r="3892" b="-1"/>
          <a:stretch/>
        </p:blipFill>
        <p:spPr>
          <a:xfrm>
            <a:off x="5441735" y="804672"/>
            <a:ext cx="5934456" cy="5248656"/>
          </a:xfrm>
          <a:prstGeom prst="rect">
            <a:avLst/>
          </a:prstGeom>
          <a:effectLst/>
        </p:spPr>
      </p:pic>
      <p:pic>
        <p:nvPicPr>
          <p:cNvPr id="3" name="Image 4">
            <a:extLst>
              <a:ext uri="{FF2B5EF4-FFF2-40B4-BE49-F238E27FC236}">
                <a16:creationId xmlns:a16="http://schemas.microsoft.com/office/drawing/2014/main" id="{636F57DB-9D5D-4252-AAAC-83264D01B495}"/>
              </a:ext>
            </a:extLst>
          </p:cNvPr>
          <p:cNvPicPr>
            <a:picLocks noChangeAspect="1"/>
          </p:cNvPicPr>
          <p:nvPr/>
        </p:nvPicPr>
        <p:blipFill>
          <a:blip r:embed="rId3"/>
          <a:stretch>
            <a:fillRect/>
          </a:stretch>
        </p:blipFill>
        <p:spPr>
          <a:xfrm rot="-1140000">
            <a:off x="4080327" y="4610541"/>
            <a:ext cx="1286740" cy="1163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 4" descr="Une image contenant texte, capture d’écran, diagramme, conception&#10;&#10;Description générée automatiquement">
            <a:extLst>
              <a:ext uri="{FF2B5EF4-FFF2-40B4-BE49-F238E27FC236}">
                <a16:creationId xmlns:a16="http://schemas.microsoft.com/office/drawing/2014/main" id="{A1B8CFF8-6ED1-03BA-6A18-DA55E48203C9}"/>
              </a:ext>
            </a:extLst>
          </p:cNvPr>
          <p:cNvPicPr>
            <a:picLocks noChangeAspect="1"/>
          </p:cNvPicPr>
          <p:nvPr/>
        </p:nvPicPr>
        <p:blipFill>
          <a:blip r:embed="rId4"/>
          <a:stretch>
            <a:fillRect/>
          </a:stretch>
        </p:blipFill>
        <p:spPr>
          <a:xfrm>
            <a:off x="507453" y="214312"/>
            <a:ext cx="11334750" cy="6429375"/>
          </a:xfrm>
          <a:prstGeom prst="rect">
            <a:avLst/>
          </a:prstGeom>
        </p:spPr>
      </p:pic>
      <p:pic>
        <p:nvPicPr>
          <p:cNvPr id="6" name="Graphique 5" descr="Badge 1 avec un remplissage uni">
            <a:extLst>
              <a:ext uri="{FF2B5EF4-FFF2-40B4-BE49-F238E27FC236}">
                <a16:creationId xmlns:a16="http://schemas.microsoft.com/office/drawing/2014/main" id="{76691C6A-B9E5-E339-2C38-BB8583108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352" y="4776076"/>
            <a:ext cx="529021" cy="529021"/>
          </a:xfrm>
          <a:prstGeom prst="rect">
            <a:avLst/>
          </a:prstGeom>
        </p:spPr>
      </p:pic>
      <p:pic>
        <p:nvPicPr>
          <p:cNvPr id="7" name="Graphique 6" descr="Badge avec un remplissage uni">
            <a:extLst>
              <a:ext uri="{FF2B5EF4-FFF2-40B4-BE49-F238E27FC236}">
                <a16:creationId xmlns:a16="http://schemas.microsoft.com/office/drawing/2014/main" id="{A95B7461-B577-4800-F0D8-1020702C5A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8386" y="3436006"/>
            <a:ext cx="607849" cy="607849"/>
          </a:xfrm>
          <a:prstGeom prst="rect">
            <a:avLst/>
          </a:prstGeom>
        </p:spPr>
      </p:pic>
      <p:pic>
        <p:nvPicPr>
          <p:cNvPr id="8" name="Graphique 7" descr="Badge 3 avec un remplissage uni">
            <a:extLst>
              <a:ext uri="{FF2B5EF4-FFF2-40B4-BE49-F238E27FC236}">
                <a16:creationId xmlns:a16="http://schemas.microsoft.com/office/drawing/2014/main" id="{7EAC7B7A-5E7C-7D09-3652-60A6F671B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1076" y="4898696"/>
            <a:ext cx="590332" cy="590332"/>
          </a:xfrm>
          <a:prstGeom prst="rect">
            <a:avLst/>
          </a:prstGeom>
        </p:spPr>
      </p:pic>
      <p:pic>
        <p:nvPicPr>
          <p:cNvPr id="10" name="Graphique 9" descr="Badge 4 avec un remplissage uni">
            <a:extLst>
              <a:ext uri="{FF2B5EF4-FFF2-40B4-BE49-F238E27FC236}">
                <a16:creationId xmlns:a16="http://schemas.microsoft.com/office/drawing/2014/main" id="{2DD2A81B-4E19-BB67-960D-DDD07E7A2F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11559" y="3155731"/>
            <a:ext cx="546538" cy="546538"/>
          </a:xfrm>
          <a:prstGeom prst="rect">
            <a:avLst/>
          </a:prstGeom>
        </p:spPr>
      </p:pic>
      <p:pic>
        <p:nvPicPr>
          <p:cNvPr id="12" name="Graphique 11" descr="Badge 5 avec un remplissage uni">
            <a:hlinkClick r:id="rId13" action="ppaction://hlinksldjump"/>
            <a:extLst>
              <a:ext uri="{FF2B5EF4-FFF2-40B4-BE49-F238E27FC236}">
                <a16:creationId xmlns:a16="http://schemas.microsoft.com/office/drawing/2014/main" id="{AFAEE961-1560-56D7-0847-CEB716DAB5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12524" y="1123731"/>
            <a:ext cx="669159" cy="669159"/>
          </a:xfrm>
          <a:prstGeom prst="rect">
            <a:avLst/>
          </a:prstGeom>
        </p:spPr>
      </p:pic>
    </p:spTree>
    <p:extLst>
      <p:ext uri="{BB962C8B-B14F-4D97-AF65-F5344CB8AC3E}">
        <p14:creationId xmlns:p14="http://schemas.microsoft.com/office/powerpoint/2010/main" val="924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rme libre 13"/>
          <p:cNvSpPr/>
          <p:nvPr/>
        </p:nvSpPr>
        <p:spPr>
          <a:xfrm>
            <a:off x="1676065" y="2109874"/>
            <a:ext cx="2755339" cy="675821"/>
          </a:xfrm>
          <a:custGeom>
            <a:avLst/>
            <a:gdLst>
              <a:gd name="connsiteX0" fmla="*/ 0 w 1902932"/>
              <a:gd name="connsiteY0" fmla="*/ 0 h 680126"/>
              <a:gd name="connsiteX1" fmla="*/ 1630882 w 1902932"/>
              <a:gd name="connsiteY1" fmla="*/ 0 h 680126"/>
              <a:gd name="connsiteX2" fmla="*/ 1902932 w 1902932"/>
              <a:gd name="connsiteY2" fmla="*/ 340063 h 680126"/>
              <a:gd name="connsiteX3" fmla="*/ 1630882 w 1902932"/>
              <a:gd name="connsiteY3" fmla="*/ 680126 h 680126"/>
              <a:gd name="connsiteX4" fmla="*/ 0 w 1902932"/>
              <a:gd name="connsiteY4" fmla="*/ 680126 h 680126"/>
              <a:gd name="connsiteX5" fmla="*/ 0 w 1902932"/>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932" h="680126">
                <a:moveTo>
                  <a:pt x="0" y="0"/>
                </a:moveTo>
                <a:lnTo>
                  <a:pt x="1630882" y="0"/>
                </a:lnTo>
                <a:lnTo>
                  <a:pt x="1902932" y="340063"/>
                </a:lnTo>
                <a:lnTo>
                  <a:pt x="1630882" y="680126"/>
                </a:lnTo>
                <a:lnTo>
                  <a:pt x="0" y="680126"/>
                </a:lnTo>
                <a:lnTo>
                  <a:pt x="0" y="0"/>
                </a:lnTo>
                <a:close/>
              </a:path>
            </a:pathLst>
          </a:custGeom>
          <a:solidFill>
            <a:schemeClr val="tx1"/>
          </a:solidFill>
          <a:ln>
            <a:solidFill>
              <a:schemeClr val="tx1"/>
            </a:solidFill>
          </a:ln>
          <a:effectLst/>
        </p:spPr>
        <p:style>
          <a:lnRef idx="1">
            <a:scrgbClr r="0" g="0" b="0"/>
          </a:lnRef>
          <a:fillRef idx="3">
            <a:scrgbClr r="0" g="0" b="0"/>
          </a:fillRef>
          <a:effectRef idx="3">
            <a:scrgbClr r="0" g="0" b="0"/>
          </a:effectRef>
          <a:fontRef idx="minor">
            <a:schemeClr val="lt1"/>
          </a:fontRef>
        </p:style>
        <p:txBody>
          <a:bodyPr spcFirstLastPara="0" vert="horz" wrap="square" lIns="114300" tIns="114300" rIns="250325" bIns="114300" numCol="1" spcCol="1270" rtlCol="0" anchor="ctr" anchorCtr="0">
            <a:noAutofit/>
          </a:bodyPr>
          <a:lstStyle/>
          <a:p>
            <a:pPr lvl="0" algn="ctr" defTabSz="666750" rtl="0">
              <a:lnSpc>
                <a:spcPct val="90000"/>
              </a:lnSpc>
              <a:spcBef>
                <a:spcPct val="0"/>
              </a:spcBef>
              <a:spcAft>
                <a:spcPct val="35000"/>
              </a:spcAft>
            </a:pPr>
            <a:r>
              <a:rPr lang="fr-FR" sz="2400" b="1" dirty="0"/>
              <a:t>Objets</a:t>
            </a:r>
            <a:endParaRPr lang="fr-FR" sz="2400" b="1" kern="1200" dirty="0"/>
          </a:p>
        </p:txBody>
      </p:sp>
      <p:sp>
        <p:nvSpPr>
          <p:cNvPr id="16" name="Forme libre 15"/>
          <p:cNvSpPr/>
          <p:nvPr/>
        </p:nvSpPr>
        <p:spPr>
          <a:xfrm flipV="1">
            <a:off x="4431406" y="2393973"/>
            <a:ext cx="1461516" cy="47355"/>
          </a:xfrm>
          <a:custGeom>
            <a:avLst/>
            <a:gdLst/>
            <a:ahLst/>
            <a:cxnLst/>
            <a:rect l="0" t="0" r="0" b="0"/>
            <a:pathLst>
              <a:path>
                <a:moveTo>
                  <a:pt x="0" y="0"/>
                </a:moveTo>
                <a:lnTo>
                  <a:pt x="622025"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19" name="Forme libre 18"/>
          <p:cNvSpPr/>
          <p:nvPr/>
        </p:nvSpPr>
        <p:spPr>
          <a:xfrm>
            <a:off x="5023985" y="2109874"/>
            <a:ext cx="3730272" cy="680126"/>
          </a:xfrm>
          <a:custGeom>
            <a:avLst/>
            <a:gdLst>
              <a:gd name="connsiteX0" fmla="*/ 0 w 1296054"/>
              <a:gd name="connsiteY0" fmla="*/ 340063 h 680126"/>
              <a:gd name="connsiteX1" fmla="*/ 272050 w 1296054"/>
              <a:gd name="connsiteY1" fmla="*/ 0 h 680126"/>
              <a:gd name="connsiteX2" fmla="*/ 1024004 w 1296054"/>
              <a:gd name="connsiteY2" fmla="*/ 0 h 680126"/>
              <a:gd name="connsiteX3" fmla="*/ 1296054 w 1296054"/>
              <a:gd name="connsiteY3" fmla="*/ 340063 h 680126"/>
              <a:gd name="connsiteX4" fmla="*/ 1024004 w 1296054"/>
              <a:gd name="connsiteY4" fmla="*/ 680126 h 680126"/>
              <a:gd name="connsiteX5" fmla="*/ 272050 w 1296054"/>
              <a:gd name="connsiteY5" fmla="*/ 680126 h 680126"/>
              <a:gd name="connsiteX6" fmla="*/ 0 w 1296054"/>
              <a:gd name="connsiteY6" fmla="*/ 340063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54" h="680126">
                <a:moveTo>
                  <a:pt x="0" y="340063"/>
                </a:moveTo>
                <a:lnTo>
                  <a:pt x="272050" y="0"/>
                </a:lnTo>
                <a:lnTo>
                  <a:pt x="1024004" y="0"/>
                </a:lnTo>
                <a:lnTo>
                  <a:pt x="1296054" y="340063"/>
                </a:lnTo>
                <a:lnTo>
                  <a:pt x="1024004" y="680126"/>
                </a:lnTo>
                <a:lnTo>
                  <a:pt x="272050" y="680126"/>
                </a:lnTo>
                <a:lnTo>
                  <a:pt x="0" y="340063"/>
                </a:lnTo>
                <a:close/>
              </a:path>
            </a:pathLst>
          </a:custGeom>
          <a:solidFill>
            <a:schemeClr val="tx1">
              <a:lumMod val="85000"/>
              <a:lumOff val="1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312988" tIns="218565" rIns="312988" bIns="218565" numCol="1" spcCol="1270" rtlCol="0" anchor="ctr" anchorCtr="0">
            <a:noAutofit/>
          </a:bodyPr>
          <a:lstStyle/>
          <a:p>
            <a:pPr algn="ctr" defTabSz="666750">
              <a:lnSpc>
                <a:spcPct val="90000"/>
              </a:lnSpc>
              <a:spcBef>
                <a:spcPct val="0"/>
              </a:spcBef>
              <a:spcAft>
                <a:spcPct val="35000"/>
              </a:spcAft>
            </a:pPr>
            <a:r>
              <a:rPr lang="fr-FR" sz="2000" b="1"/>
              <a:t>Moyens et moments</a:t>
            </a:r>
            <a:endParaRPr lang="fr-FR" sz="2000" b="1" kern="1200"/>
          </a:p>
        </p:txBody>
      </p:sp>
      <p:sp>
        <p:nvSpPr>
          <p:cNvPr id="20" name="Forme libre 19"/>
          <p:cNvSpPr/>
          <p:nvPr/>
        </p:nvSpPr>
        <p:spPr>
          <a:xfrm>
            <a:off x="6096000" y="3166171"/>
            <a:ext cx="5622788" cy="2616449"/>
          </a:xfrm>
          <a:custGeom>
            <a:avLst/>
            <a:gdLst>
              <a:gd name="connsiteX0" fmla="*/ 0 w 1800076"/>
              <a:gd name="connsiteY0" fmla="*/ 0 h 1813669"/>
              <a:gd name="connsiteX1" fmla="*/ 1800076 w 1800076"/>
              <a:gd name="connsiteY1" fmla="*/ 0 h 1813669"/>
              <a:gd name="connsiteX2" fmla="*/ 1800076 w 1800076"/>
              <a:gd name="connsiteY2" fmla="*/ 1813669 h 1813669"/>
              <a:gd name="connsiteX3" fmla="*/ 0 w 1800076"/>
              <a:gd name="connsiteY3" fmla="*/ 1813669 h 1813669"/>
              <a:gd name="connsiteX4" fmla="*/ 0 w 180007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76" h="1813669">
                <a:moveTo>
                  <a:pt x="0" y="0"/>
                </a:moveTo>
                <a:lnTo>
                  <a:pt x="1800076" y="0"/>
                </a:lnTo>
                <a:lnTo>
                  <a:pt x="180007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77800" rIns="0" bIns="177800" numCol="1" spcCol="1270" rtlCol="0" anchor="t" anchorCtr="1">
            <a:noAutofit/>
          </a:bodyPr>
          <a:lstStyle/>
          <a:p>
            <a:pPr defTabSz="889000">
              <a:lnSpc>
                <a:spcPct val="90000"/>
              </a:lnSpc>
              <a:spcBef>
                <a:spcPct val="0"/>
              </a:spcBef>
              <a:spcAft>
                <a:spcPct val="35000"/>
              </a:spcAft>
            </a:pPr>
            <a:r>
              <a:rPr lang="fr-FR" dirty="0"/>
              <a:t>Tenir compte des épreuves imposées</a:t>
            </a:r>
          </a:p>
          <a:p>
            <a:pPr marL="285750" indent="-285750" defTabSz="889000">
              <a:lnSpc>
                <a:spcPct val="90000"/>
              </a:lnSpc>
              <a:spcBef>
                <a:spcPct val="0"/>
              </a:spcBef>
              <a:spcAft>
                <a:spcPct val="35000"/>
              </a:spcAft>
              <a:buFont typeface="Arial"/>
              <a:buChar char="•"/>
            </a:pPr>
            <a:r>
              <a:rPr lang="fr-FR" dirty="0">
                <a:ea typeface="Calibri"/>
                <a:cs typeface="Calibri"/>
              </a:rPr>
              <a:t>MEQ</a:t>
            </a:r>
          </a:p>
          <a:p>
            <a:pPr marL="285750" indent="-285750" defTabSz="889000">
              <a:lnSpc>
                <a:spcPct val="90000"/>
              </a:lnSpc>
              <a:spcBef>
                <a:spcPct val="0"/>
              </a:spcBef>
              <a:spcAft>
                <a:spcPct val="35000"/>
              </a:spcAft>
              <a:buFont typeface="Arial"/>
              <a:buChar char="•"/>
            </a:pPr>
            <a:r>
              <a:rPr lang="fr-FR" dirty="0">
                <a:ea typeface="Calibri"/>
                <a:cs typeface="Calibri"/>
              </a:rPr>
              <a:t>CSS</a:t>
            </a:r>
          </a:p>
          <a:p>
            <a:pPr marL="742950" lvl="1" indent="-285750" defTabSz="889000">
              <a:lnSpc>
                <a:spcPct val="90000"/>
              </a:lnSpc>
              <a:spcBef>
                <a:spcPct val="0"/>
              </a:spcBef>
              <a:spcAft>
                <a:spcPct val="35000"/>
              </a:spcAft>
              <a:buFont typeface="Arial"/>
              <a:buChar char="•"/>
            </a:pPr>
            <a:r>
              <a:rPr lang="fr-FR" sz="1600" dirty="0">
                <a:ea typeface="Calibri"/>
                <a:cs typeface="Calibri"/>
              </a:rPr>
              <a:t>Primaire: 2e année lecture, 4e année math C1 et C2; </a:t>
            </a:r>
          </a:p>
          <a:p>
            <a:pPr marL="742950" lvl="1" indent="-285750" defTabSz="889000">
              <a:lnSpc>
                <a:spcPct val="90000"/>
              </a:lnSpc>
              <a:spcBef>
                <a:spcPct val="0"/>
              </a:spcBef>
              <a:spcAft>
                <a:spcPct val="35000"/>
              </a:spcAft>
              <a:buFont typeface="Arial"/>
              <a:buChar char="•"/>
            </a:pPr>
            <a:r>
              <a:rPr lang="fr-FR" sz="1600" dirty="0">
                <a:ea typeface="Calibri"/>
                <a:cs typeface="Calibri"/>
              </a:rPr>
              <a:t>Secondaire : math 2 et lecture 2</a:t>
            </a:r>
            <a:endParaRPr lang="fr-FR" sz="2400" dirty="0">
              <a:ea typeface="Calibri"/>
              <a:cs typeface="Calibri"/>
            </a:endParaRPr>
          </a:p>
          <a:p>
            <a:pPr defTabSz="889000">
              <a:lnSpc>
                <a:spcPct val="90000"/>
              </a:lnSpc>
              <a:spcBef>
                <a:spcPct val="0"/>
              </a:spcBef>
              <a:spcAft>
                <a:spcPct val="35000"/>
              </a:spcAft>
            </a:pPr>
            <a:r>
              <a:rPr lang="fr-FR" dirty="0">
                <a:ea typeface="Calibri"/>
                <a:cs typeface="Calibri"/>
              </a:rPr>
              <a:t>Identifier les principales évaluations de l'écoles : déterminer les modalités pour leur choix (par équipe, par groupe, etc.)</a:t>
            </a:r>
            <a:endParaRPr lang="fr-FR" dirty="0"/>
          </a:p>
          <a:p>
            <a:pPr defTabSz="889000">
              <a:lnSpc>
                <a:spcPct val="90000"/>
              </a:lnSpc>
              <a:spcBef>
                <a:spcPct val="0"/>
              </a:spcBef>
              <a:spcAft>
                <a:spcPct val="35000"/>
              </a:spcAft>
            </a:pPr>
            <a:r>
              <a:rPr lang="fr-FR" dirty="0">
                <a:ea typeface="Calibri" panose="020F0502020204030204"/>
                <a:cs typeface="Calibri" panose="020F0502020204030204"/>
              </a:rPr>
              <a:t>Identifier la date de remise des résultats (étapes)</a:t>
            </a:r>
          </a:p>
        </p:txBody>
      </p:sp>
      <p:sp>
        <p:nvSpPr>
          <p:cNvPr id="25" name="Forme libre 24"/>
          <p:cNvSpPr/>
          <p:nvPr/>
        </p:nvSpPr>
        <p:spPr>
          <a:xfrm>
            <a:off x="8971206" y="1604755"/>
            <a:ext cx="3220794" cy="1502724"/>
          </a:xfrm>
          <a:custGeom>
            <a:avLst/>
            <a:gdLst>
              <a:gd name="connsiteX0" fmla="*/ 0 w 1800076"/>
              <a:gd name="connsiteY0" fmla="*/ 0 h 1813669"/>
              <a:gd name="connsiteX1" fmla="*/ 1800076 w 1800076"/>
              <a:gd name="connsiteY1" fmla="*/ 0 h 1813669"/>
              <a:gd name="connsiteX2" fmla="*/ 1800076 w 1800076"/>
              <a:gd name="connsiteY2" fmla="*/ 1813669 h 1813669"/>
              <a:gd name="connsiteX3" fmla="*/ 0 w 1800076"/>
              <a:gd name="connsiteY3" fmla="*/ 1813669 h 1813669"/>
              <a:gd name="connsiteX4" fmla="*/ 0 w 180007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76" h="1813669">
                <a:moveTo>
                  <a:pt x="0" y="0"/>
                </a:moveTo>
                <a:lnTo>
                  <a:pt x="1800076" y="0"/>
                </a:lnTo>
                <a:lnTo>
                  <a:pt x="180007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77800" rIns="0" bIns="177800" numCol="1" spcCol="1270" rtlCol="0" anchor="b" anchorCtr="1">
            <a:noAutofit/>
          </a:bodyPr>
          <a:lstStyle/>
          <a:p>
            <a:pPr algn="ctr" defTabSz="889000">
              <a:lnSpc>
                <a:spcPct val="90000"/>
              </a:lnSpc>
              <a:spcBef>
                <a:spcPct val="0"/>
              </a:spcBef>
              <a:spcAft>
                <a:spcPct val="35000"/>
              </a:spcAft>
            </a:pPr>
            <a:r>
              <a:rPr lang="fr-FR" dirty="0"/>
              <a:t>Pour la prise d'information (2)</a:t>
            </a:r>
            <a:endParaRPr lang="fr-FR" dirty="0">
              <a:ea typeface="Calibri"/>
              <a:cs typeface="Calibri"/>
            </a:endParaRPr>
          </a:p>
          <a:p>
            <a:pPr algn="ctr" defTabSz="889000">
              <a:lnSpc>
                <a:spcPct val="90000"/>
              </a:lnSpc>
              <a:spcBef>
                <a:spcPct val="0"/>
              </a:spcBef>
              <a:spcAft>
                <a:spcPct val="35000"/>
              </a:spcAft>
            </a:pPr>
            <a:r>
              <a:rPr lang="fr-FR" dirty="0">
                <a:ea typeface="Calibri"/>
                <a:cs typeface="Calibri"/>
              </a:rPr>
              <a:t>Pour l'analyse de l'information (2)</a:t>
            </a:r>
          </a:p>
          <a:p>
            <a:pPr algn="ctr" defTabSz="889000">
              <a:lnSpc>
                <a:spcPct val="90000"/>
              </a:lnSpc>
              <a:spcBef>
                <a:spcPct val="0"/>
              </a:spcBef>
              <a:spcAft>
                <a:spcPct val="35000"/>
              </a:spcAft>
            </a:pPr>
            <a:r>
              <a:rPr lang="fr-FR" dirty="0">
                <a:ea typeface="Calibri"/>
                <a:cs typeface="Calibri"/>
              </a:rPr>
              <a:t>Pour établir le jugement (3)</a:t>
            </a:r>
          </a:p>
        </p:txBody>
      </p:sp>
      <p:sp>
        <p:nvSpPr>
          <p:cNvPr id="4" name="Titre 3">
            <a:extLst>
              <a:ext uri="{FF2B5EF4-FFF2-40B4-BE49-F238E27FC236}">
                <a16:creationId xmlns:a16="http://schemas.microsoft.com/office/drawing/2014/main" id="{B3DA5085-9C0D-ADD3-F051-33BC96A564BC}"/>
              </a:ext>
            </a:extLst>
          </p:cNvPr>
          <p:cNvSpPr>
            <a:spLocks noGrp="1"/>
          </p:cNvSpPr>
          <p:nvPr>
            <p:ph type="title"/>
          </p:nvPr>
        </p:nvSpPr>
        <p:spPr>
          <a:xfrm>
            <a:off x="1029501" y="1061043"/>
            <a:ext cx="3501293" cy="703136"/>
          </a:xfrm>
        </p:spPr>
        <p:txBody>
          <a:bodyPr/>
          <a:lstStyle/>
          <a:p>
            <a:r>
              <a:rPr lang="fr-CA" dirty="0"/>
              <a:t>Planification</a:t>
            </a:r>
          </a:p>
        </p:txBody>
      </p:sp>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374296" y="5782620"/>
            <a:ext cx="2743200" cy="365125"/>
          </a:xfrm>
        </p:spPr>
        <p:txBody>
          <a:bodyPr rtlCol="0"/>
          <a:lstStyle/>
          <a:p>
            <a:pPr rtl="0"/>
            <a:fld id="{13D2E340-0663-474B-992C-9192B5C45E57}" type="slidenum">
              <a:rPr lang="fr-FR" smtClean="0"/>
              <a:t>6</a:t>
            </a:fld>
            <a:endParaRPr lang="fr-FR"/>
          </a:p>
        </p:txBody>
      </p:sp>
      <p:sp>
        <p:nvSpPr>
          <p:cNvPr id="28" name="Rectangle 27"/>
          <p:cNvSpPr/>
          <p:nvPr/>
        </p:nvSpPr>
        <p:spPr>
          <a:xfrm>
            <a:off x="491843" y="3667981"/>
            <a:ext cx="5401079" cy="2249847"/>
          </a:xfrm>
          <a:prstGeom prst="rect">
            <a:avLst/>
          </a:prstGeom>
          <a:solidFill>
            <a:schemeClr val="bg1"/>
          </a:solidFill>
        </p:spPr>
        <p:txBody>
          <a:bodyPr wrap="square" lIns="91440" tIns="45720" rIns="91440" bIns="45720" anchor="t">
            <a:spAutoFit/>
          </a:bodyPr>
          <a:lstStyle/>
          <a:p>
            <a:pPr defTabSz="444500">
              <a:lnSpc>
                <a:spcPct val="90000"/>
              </a:lnSpc>
              <a:spcBef>
                <a:spcPct val="0"/>
              </a:spcBef>
              <a:spcAft>
                <a:spcPct val="35000"/>
              </a:spcAft>
            </a:pPr>
            <a:r>
              <a:rPr lang="fr-CA" dirty="0"/>
              <a:t>Comment choisissez-vous? En équipe niveau?</a:t>
            </a:r>
            <a:endParaRPr lang="fr-FR" dirty="0">
              <a:ea typeface="Calibri" panose="020F0502020204030204"/>
              <a:cs typeface="Calibri" panose="020F0502020204030204"/>
            </a:endParaRPr>
          </a:p>
          <a:p>
            <a:pPr defTabSz="444500">
              <a:lnSpc>
                <a:spcPct val="90000"/>
              </a:lnSpc>
              <a:spcBef>
                <a:spcPct val="0"/>
              </a:spcBef>
              <a:spcAft>
                <a:spcPct val="35000"/>
              </a:spcAft>
            </a:pPr>
            <a:r>
              <a:rPr lang="fr-CA" dirty="0"/>
              <a:t>Quelles compétences allez-vous développer et évaluer:</a:t>
            </a:r>
            <a:endParaRPr lang="fr-CA" dirty="0">
              <a:ea typeface="Calibri" panose="020F0502020204030204"/>
              <a:cs typeface="Calibri" panose="020F0502020204030204"/>
            </a:endParaRPr>
          </a:p>
          <a:p>
            <a:pPr marL="285750" indent="-285750" defTabSz="444500">
              <a:lnSpc>
                <a:spcPct val="90000"/>
              </a:lnSpc>
              <a:spcBef>
                <a:spcPct val="0"/>
              </a:spcBef>
              <a:spcAft>
                <a:spcPct val="35000"/>
              </a:spcAft>
              <a:buFont typeface="Calibri"/>
              <a:buChar char="-"/>
            </a:pPr>
            <a:r>
              <a:rPr lang="fr-CA" sz="1400" b="1" dirty="0">
                <a:ea typeface="Calibri" panose="020F0502020204030204"/>
                <a:cs typeface="Calibri" panose="020F0502020204030204"/>
              </a:rPr>
              <a:t>En aide à l’apprentissage et en cohérence avec les orientations du programme</a:t>
            </a:r>
          </a:p>
          <a:p>
            <a:pPr marL="285750" indent="-285750" defTabSz="444500">
              <a:lnSpc>
                <a:spcPct val="90000"/>
              </a:lnSpc>
              <a:spcBef>
                <a:spcPct val="0"/>
              </a:spcBef>
              <a:spcAft>
                <a:spcPct val="35000"/>
              </a:spcAft>
              <a:buFont typeface="Calibri"/>
              <a:buChar char="-"/>
            </a:pPr>
            <a:r>
              <a:rPr lang="fr-CA" sz="1400" b="1" dirty="0">
                <a:ea typeface="Calibri" panose="020F0502020204030204"/>
                <a:cs typeface="Calibri" panose="020F0502020204030204"/>
              </a:rPr>
              <a:t>Par étape (avec </a:t>
            </a:r>
            <a:r>
              <a:rPr lang="fr-CA" sz="1400" b="1" dirty="0" err="1">
                <a:ea typeface="Calibri" panose="020F0502020204030204"/>
                <a:cs typeface="Calibri" panose="020F0502020204030204"/>
              </a:rPr>
              <a:t>communicatin</a:t>
            </a:r>
            <a:r>
              <a:rPr lang="fr-CA" sz="1400" b="1" dirty="0">
                <a:ea typeface="Calibri" panose="020F0502020204030204"/>
                <a:cs typeface="Calibri" panose="020F0502020204030204"/>
              </a:rPr>
              <a:t> au bulletin)</a:t>
            </a:r>
          </a:p>
          <a:p>
            <a:pPr marL="742950" lvl="1" indent="-285750" defTabSz="444500">
              <a:lnSpc>
                <a:spcPct val="90000"/>
              </a:lnSpc>
              <a:spcBef>
                <a:spcPct val="0"/>
              </a:spcBef>
              <a:spcAft>
                <a:spcPct val="35000"/>
              </a:spcAft>
              <a:buFont typeface="Courier New"/>
              <a:buChar char="o"/>
            </a:pPr>
            <a:r>
              <a:rPr lang="fr-CA" sz="1400" b="1" dirty="0">
                <a:ea typeface="Calibri" panose="020F0502020204030204"/>
                <a:cs typeface="Calibri" panose="020F0502020204030204"/>
              </a:rPr>
              <a:t>Pour les groupes</a:t>
            </a:r>
          </a:p>
          <a:p>
            <a:pPr marL="742950" lvl="1" indent="-285750" defTabSz="444500">
              <a:lnSpc>
                <a:spcPct val="90000"/>
              </a:lnSpc>
              <a:spcBef>
                <a:spcPct val="0"/>
              </a:spcBef>
              <a:spcAft>
                <a:spcPct val="35000"/>
              </a:spcAft>
              <a:buFont typeface="Courier New"/>
              <a:buChar char="o"/>
            </a:pPr>
            <a:r>
              <a:rPr lang="fr-CA" sz="1400" b="1" dirty="0">
                <a:ea typeface="Calibri" panose="020F0502020204030204"/>
                <a:cs typeface="Calibri" panose="020F0502020204030204"/>
              </a:rPr>
              <a:t>Pour des élèves avec des cheminements modifiés</a:t>
            </a:r>
          </a:p>
          <a:p>
            <a:pPr marL="285750" indent="-285750" defTabSz="444500">
              <a:lnSpc>
                <a:spcPct val="90000"/>
              </a:lnSpc>
              <a:spcBef>
                <a:spcPct val="0"/>
              </a:spcBef>
              <a:spcAft>
                <a:spcPct val="35000"/>
              </a:spcAft>
              <a:buFont typeface="Calibri"/>
              <a:buChar char="-"/>
            </a:pPr>
            <a:r>
              <a:rPr lang="fr-CA" sz="1400" b="1" dirty="0">
                <a:ea typeface="Calibri" panose="020F0502020204030204"/>
                <a:cs typeface="Calibri" panose="020F0502020204030204"/>
              </a:rPr>
              <a:t>Par année (</a:t>
            </a:r>
            <a:r>
              <a:rPr lang="fr-CA" sz="1400" b="1" dirty="0">
                <a:ea typeface="Calibri" panose="020F0502020204030204"/>
                <a:cs typeface="Calibri" panose="020F0502020204030204"/>
                <a:hlinkClick r:id="rId3"/>
              </a:rPr>
              <a:t>préscolaire 4 et 5 ans</a:t>
            </a:r>
            <a:r>
              <a:rPr lang="fr-CA" sz="1400" b="1" dirty="0">
                <a:ea typeface="Calibri" panose="020F0502020204030204"/>
                <a:cs typeface="Calibri" panose="020F0502020204030204"/>
              </a:rPr>
              <a:t> et </a:t>
            </a:r>
            <a:r>
              <a:rPr lang="fr-CA" sz="1400" b="1" dirty="0">
                <a:ea typeface="Calibri" panose="020F0502020204030204"/>
                <a:cs typeface="Calibri" panose="020F0502020204030204"/>
                <a:hlinkClick r:id="rId4"/>
              </a:rPr>
              <a:t>programme CAPS-I</a:t>
            </a:r>
            <a:r>
              <a:rPr lang="fr-CA" sz="1400" b="1" dirty="0">
                <a:ea typeface="Calibri" panose="020F0502020204030204"/>
                <a:cs typeface="Calibri" panose="020F0502020204030204"/>
              </a:rPr>
              <a:t>)</a:t>
            </a:r>
          </a:p>
        </p:txBody>
      </p:sp>
      <p:pic>
        <p:nvPicPr>
          <p:cNvPr id="9" name="Graphique 8" descr="Badge 1 avec un remplissage uni">
            <a:extLst>
              <a:ext uri="{FF2B5EF4-FFF2-40B4-BE49-F238E27FC236}">
                <a16:creationId xmlns:a16="http://schemas.microsoft.com/office/drawing/2014/main" id="{07C71292-204A-C7A1-51F8-28957E92F2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502384"/>
            <a:ext cx="914400" cy="914400"/>
          </a:xfrm>
          <a:prstGeom prst="rect">
            <a:avLst/>
          </a:prstGeom>
        </p:spPr>
      </p:pic>
      <p:sp>
        <p:nvSpPr>
          <p:cNvPr id="6" name="Rectangle : coins arrondis 5">
            <a:extLst>
              <a:ext uri="{FF2B5EF4-FFF2-40B4-BE49-F238E27FC236}">
                <a16:creationId xmlns:a16="http://schemas.microsoft.com/office/drawing/2014/main" id="{3F5CC05F-DFA9-1D1D-E243-230297B71F4F}"/>
              </a:ext>
            </a:extLst>
          </p:cNvPr>
          <p:cNvSpPr/>
          <p:nvPr/>
        </p:nvSpPr>
        <p:spPr>
          <a:xfrm>
            <a:off x="826287" y="2789242"/>
            <a:ext cx="4871006" cy="6758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dirty="0">
                <a:ea typeface="Calibri"/>
                <a:cs typeface="Calibri"/>
              </a:rPr>
              <a:t>En lien avec la séquence de communication (6) aux parents que vous utilisez.</a:t>
            </a:r>
            <a:endParaRPr lang="fr-CA" dirty="0"/>
          </a:p>
        </p:txBody>
      </p:sp>
      <p:sp>
        <p:nvSpPr>
          <p:cNvPr id="7" name="ZoneTexte 6">
            <a:extLst>
              <a:ext uri="{FF2B5EF4-FFF2-40B4-BE49-F238E27FC236}">
                <a16:creationId xmlns:a16="http://schemas.microsoft.com/office/drawing/2014/main" id="{87DDA796-AA5C-BE1E-4FC7-9D156FDA17DA}"/>
              </a:ext>
            </a:extLst>
          </p:cNvPr>
          <p:cNvSpPr txBox="1"/>
          <p:nvPr/>
        </p:nvSpPr>
        <p:spPr>
          <a:xfrm>
            <a:off x="5023984" y="1088938"/>
            <a:ext cx="3042139" cy="669414"/>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fr-CA" sz="1400" i="1" dirty="0">
                <a:solidFill>
                  <a:srgbClr val="FFFFFF"/>
                </a:solidFill>
                <a:latin typeface="Calibri Light"/>
                <a:cs typeface="Arial"/>
              </a:rPr>
              <a:t>Calendrier de remise des bulletins aux parents uniques  -RP</a:t>
            </a:r>
            <a:r>
              <a:rPr lang="en-US" sz="1400" dirty="0">
                <a:latin typeface="Calibri Light"/>
                <a:cs typeface="Arial"/>
              </a:rPr>
              <a:t>​</a:t>
            </a:r>
            <a:r>
              <a:rPr lang="en-US" sz="1400" dirty="0">
                <a:solidFill>
                  <a:srgbClr val="000000"/>
                </a:solidFill>
                <a:latin typeface="Calibri Light"/>
                <a:cs typeface="Arial"/>
              </a:rPr>
              <a:t> </a:t>
            </a:r>
            <a:r>
              <a:rPr lang="fr-CA" sz="1400" i="1" dirty="0">
                <a:solidFill>
                  <a:srgbClr val="FFFFFF"/>
                </a:solidFill>
                <a:latin typeface="Calibri Light"/>
                <a:cs typeface="Arial"/>
              </a:rPr>
              <a:t>(</a:t>
            </a:r>
            <a:r>
              <a:rPr lang="fr-CA" sz="1200" i="1" dirty="0">
                <a:solidFill>
                  <a:srgbClr val="FFFFFF"/>
                </a:solidFill>
                <a:latin typeface="Calibri Light"/>
                <a:cs typeface="Arial"/>
              </a:rPr>
              <a:t>au plus tard)      </a:t>
            </a:r>
            <a:endParaRPr lang="fr-FR" dirty="0">
              <a:solidFill>
                <a:srgbClr val="000000"/>
              </a:solidFill>
              <a:latin typeface="Calibri" panose="020F0502020204030204"/>
              <a:ea typeface="Calibri" panose="020F0502020204030204"/>
              <a:cs typeface="Calibri" panose="020F0502020204030204"/>
            </a:endParaRPr>
          </a:p>
          <a:p>
            <a:pPr>
              <a:lnSpc>
                <a:spcPts val="1500"/>
              </a:lnSpc>
            </a:pPr>
            <a:r>
              <a:rPr lang="fr-CA" sz="1400" i="1" dirty="0">
                <a:solidFill>
                  <a:srgbClr val="FFFFFF"/>
                </a:solidFill>
                <a:latin typeface="Calibri Light"/>
                <a:cs typeface="Arial"/>
              </a:rPr>
              <a:t>20 novembre     15 mars     10 juillet</a:t>
            </a:r>
            <a:r>
              <a:rPr lang="en-US" sz="1400" dirty="0">
                <a:latin typeface="Calibri Light"/>
                <a:cs typeface="Arial"/>
              </a:rPr>
              <a:t>​</a:t>
            </a:r>
            <a:endParaRPr lang="fr-FR" dirty="0">
              <a:ea typeface="Calibri"/>
              <a:cs typeface="Calibri"/>
            </a:endParaRPr>
          </a:p>
        </p:txBody>
      </p:sp>
      <p:sp>
        <p:nvSpPr>
          <p:cNvPr id="5" name="Flèche : double flèche horizontale 4">
            <a:extLst>
              <a:ext uri="{FF2B5EF4-FFF2-40B4-BE49-F238E27FC236}">
                <a16:creationId xmlns:a16="http://schemas.microsoft.com/office/drawing/2014/main" id="{2279360E-6D71-81FE-A858-659B9510B1EF}"/>
              </a:ext>
            </a:extLst>
          </p:cNvPr>
          <p:cNvSpPr/>
          <p:nvPr/>
        </p:nvSpPr>
        <p:spPr>
          <a:xfrm>
            <a:off x="4336989" y="1319040"/>
            <a:ext cx="440399" cy="20258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6B526F02-48E5-D5D1-0907-7651C337003A}"/>
              </a:ext>
            </a:extLst>
          </p:cNvPr>
          <p:cNvSpPr txBox="1"/>
          <p:nvPr/>
        </p:nvSpPr>
        <p:spPr>
          <a:xfrm>
            <a:off x="8033350" y="710889"/>
            <a:ext cx="296287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A" dirty="0"/>
              <a:t>Identifier votre date de fin pour les parents (quand se terminent les évaluations)</a:t>
            </a:r>
          </a:p>
        </p:txBody>
      </p:sp>
      <p:pic>
        <p:nvPicPr>
          <p:cNvPr id="13" name="Graphique 12" descr="Traffic cone avec un remplissage uni">
            <a:extLst>
              <a:ext uri="{FF2B5EF4-FFF2-40B4-BE49-F238E27FC236}">
                <a16:creationId xmlns:a16="http://schemas.microsoft.com/office/drawing/2014/main" id="{105A3939-B0D9-CB1F-35BA-40D72D8432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89610" y="65604"/>
            <a:ext cx="914400" cy="914400"/>
          </a:xfrm>
          <a:prstGeom prst="rect">
            <a:avLst/>
          </a:prstGeom>
        </p:spPr>
      </p:pic>
    </p:spTree>
    <p:extLst>
      <p:ext uri="{BB962C8B-B14F-4D97-AF65-F5344CB8AC3E}">
        <p14:creationId xmlns:p14="http://schemas.microsoft.com/office/powerpoint/2010/main" val="11692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F45EEA-3AE2-F794-0FBA-DF6C276D08CA}"/>
              </a:ext>
            </a:extLst>
          </p:cNvPr>
          <p:cNvSpPr>
            <a:spLocks noGrp="1"/>
          </p:cNvSpPr>
          <p:nvPr>
            <p:ph type="title"/>
          </p:nvPr>
        </p:nvSpPr>
        <p:spPr>
          <a:xfrm>
            <a:off x="838200" y="1095405"/>
            <a:ext cx="10515600" cy="703136"/>
          </a:xfrm>
        </p:spPr>
        <p:txBody>
          <a:bodyPr/>
          <a:lstStyle/>
          <a:p>
            <a:r>
              <a:rPr lang="fr-CA" dirty="0">
                <a:latin typeface="Times New Roman"/>
                <a:cs typeface="Times New Roman"/>
              </a:rPr>
              <a:t>Pondération des épreuves</a:t>
            </a:r>
            <a:endParaRPr lang="fr-CA" dirty="0"/>
          </a:p>
        </p:txBody>
      </p:sp>
      <p:sp>
        <p:nvSpPr>
          <p:cNvPr id="3" name="Espace réservé du contenu 2">
            <a:extLst>
              <a:ext uri="{FF2B5EF4-FFF2-40B4-BE49-F238E27FC236}">
                <a16:creationId xmlns:a16="http://schemas.microsoft.com/office/drawing/2014/main" id="{563242C9-9AF5-2D9A-08C3-68D34E84A69E}"/>
              </a:ext>
            </a:extLst>
          </p:cNvPr>
          <p:cNvSpPr>
            <a:spLocks noGrp="1"/>
          </p:cNvSpPr>
          <p:nvPr>
            <p:ph sz="half" idx="1"/>
          </p:nvPr>
        </p:nvSpPr>
        <p:spPr>
          <a:xfrm>
            <a:off x="938582" y="2150228"/>
            <a:ext cx="6500879" cy="337678"/>
          </a:xfrm>
        </p:spPr>
        <p:txBody>
          <a:bodyPr vert="horz" lIns="91440" tIns="45720" rIns="91440" bIns="45720" rtlCol="0" anchor="t">
            <a:normAutofit fontScale="92500" lnSpcReduction="10000"/>
          </a:bodyPr>
          <a:lstStyle/>
          <a:p>
            <a:r>
              <a:rPr lang="fr-CA" dirty="0">
                <a:ea typeface="Calibri Light"/>
                <a:cs typeface="Calibri Light"/>
              </a:rPr>
              <a:t>Incidence sur les outils choisis et le calendrier d'enseignement.</a:t>
            </a:r>
            <a:endParaRPr lang="fr-CA" dirty="0"/>
          </a:p>
        </p:txBody>
      </p:sp>
      <p:sp>
        <p:nvSpPr>
          <p:cNvPr id="5" name="Rectangle 4">
            <a:extLst>
              <a:ext uri="{FF2B5EF4-FFF2-40B4-BE49-F238E27FC236}">
                <a16:creationId xmlns:a16="http://schemas.microsoft.com/office/drawing/2014/main" id="{C207F18C-D6F3-BFB0-7C4C-58DD178E4E14}"/>
              </a:ext>
            </a:extLst>
          </p:cNvPr>
          <p:cNvSpPr/>
          <p:nvPr/>
        </p:nvSpPr>
        <p:spPr>
          <a:xfrm>
            <a:off x="1882428" y="2711477"/>
            <a:ext cx="8026070" cy="3416320"/>
          </a:xfrm>
          <a:prstGeom prst="rect">
            <a:avLst/>
          </a:prstGeom>
        </p:spPr>
        <p:txBody>
          <a:bodyPr wrap="squar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400" i="1" u="sng" dirty="0">
                <a:latin typeface="+mj-lt"/>
                <a:ea typeface="Calibri Light"/>
                <a:cs typeface="Calibri Light"/>
              </a:rPr>
              <a:t>Pondérations</a:t>
            </a:r>
            <a:r>
              <a:rPr lang="fr-CA" sz="2400" i="1" dirty="0">
                <a:latin typeface="+mj-lt"/>
                <a:ea typeface="Calibri Light"/>
                <a:cs typeface="Calibri Light"/>
              </a:rPr>
              <a:t> : </a:t>
            </a:r>
            <a:r>
              <a:rPr lang="fr-CA" sz="2400" i="1" u="sng" dirty="0">
                <a:latin typeface="+mj-lt"/>
                <a:ea typeface="Calibri Light"/>
                <a:cs typeface="Calibri Light"/>
              </a:rPr>
              <a:t>(</a:t>
            </a:r>
            <a:r>
              <a:rPr lang="fr-CA" sz="2400" i="1" u="sng" dirty="0">
                <a:latin typeface="+mj-lt"/>
                <a:ea typeface="Calibri Light"/>
                <a:cs typeface="Calibri Light"/>
                <a:hlinkClick r:id="rId2"/>
              </a:rPr>
              <a:t>primaire</a:t>
            </a:r>
            <a:r>
              <a:rPr lang="fr-CA" sz="2400" i="1" dirty="0">
                <a:latin typeface="+mj-lt"/>
                <a:ea typeface="Calibri Light"/>
                <a:cs typeface="Calibri Light"/>
              </a:rPr>
              <a:t> et </a:t>
            </a:r>
            <a:r>
              <a:rPr lang="fr-CA" sz="2400" i="1" u="sng" dirty="0">
                <a:latin typeface="+mj-lt"/>
                <a:ea typeface="Calibri Light"/>
                <a:cs typeface="Calibri Light"/>
                <a:hlinkClick r:id="rId3"/>
              </a:rPr>
              <a:t>secondaire</a:t>
            </a:r>
            <a:r>
              <a:rPr lang="fr-CA" sz="2400" i="1" u="sng" dirty="0">
                <a:latin typeface="+mj-lt"/>
                <a:ea typeface="Calibri Light"/>
                <a:cs typeface="Calibri Light"/>
              </a:rPr>
              <a:t>)</a:t>
            </a:r>
            <a:endParaRPr lang="fr-FR" sz="2400" dirty="0">
              <a:ea typeface="Calibri"/>
              <a:cs typeface="Calibri"/>
            </a:endParaRPr>
          </a:p>
          <a:p>
            <a:endParaRPr lang="fr-CA" sz="2400" u="sng" dirty="0">
              <a:latin typeface="+mj-lt"/>
              <a:ea typeface="Calibri Light"/>
              <a:cs typeface="Calibri Light"/>
            </a:endParaRPr>
          </a:p>
          <a:p>
            <a:r>
              <a:rPr lang="fr-CA" sz="2400" dirty="0">
                <a:latin typeface="+mj-lt"/>
              </a:rPr>
              <a:t>Épreuves imposées par le CSS fin de cycle : </a:t>
            </a:r>
          </a:p>
          <a:p>
            <a:pPr marL="285750" indent="-285750">
              <a:buFont typeface="Wingdings" panose="05000000000000000000" pitchFamily="2" charset="2"/>
              <a:buChar char="à"/>
            </a:pPr>
            <a:r>
              <a:rPr lang="fr-CA" sz="2400" b="1" dirty="0">
                <a:latin typeface="+mj-lt"/>
              </a:rPr>
              <a:t>suggéré </a:t>
            </a:r>
            <a:r>
              <a:rPr lang="fr-CA" sz="2400" dirty="0">
                <a:latin typeface="+mj-lt"/>
              </a:rPr>
              <a:t>20% ou pris en compte de façon importante dans le processus de triangulation</a:t>
            </a:r>
          </a:p>
          <a:p>
            <a:pPr marL="285750" indent="-285750">
              <a:buFont typeface="Wingdings" panose="05000000000000000000" pitchFamily="2" charset="2"/>
              <a:buChar char="à"/>
            </a:pPr>
            <a:r>
              <a:rPr lang="fr-CA" sz="2400" dirty="0"/>
              <a:t>obligatoirement à intérieur étape 3</a:t>
            </a:r>
            <a:endParaRPr lang="fr-FR" sz="2400" dirty="0">
              <a:ea typeface="Calibri"/>
              <a:cs typeface="Calibri"/>
            </a:endParaRPr>
          </a:p>
          <a:p>
            <a:endParaRPr lang="fr-CA" sz="2400" u="sng" dirty="0">
              <a:latin typeface="+mj-lt"/>
              <a:ea typeface="Calibri Light"/>
              <a:cs typeface="Calibri Light"/>
            </a:endParaRPr>
          </a:p>
          <a:p>
            <a:r>
              <a:rPr lang="fr-CA" sz="2400" dirty="0">
                <a:latin typeface="+mj-lt"/>
                <a:cs typeface="Calibri Light"/>
              </a:rPr>
              <a:t>Épreuves MEQ fin de cycle 20% du résultat final</a:t>
            </a:r>
            <a:endParaRPr lang="fr-CA" sz="2400" dirty="0">
              <a:latin typeface="+mj-lt"/>
              <a:ea typeface="Calibri Light"/>
              <a:cs typeface="Calibri Light"/>
            </a:endParaRPr>
          </a:p>
          <a:p>
            <a:r>
              <a:rPr lang="fr-CA" sz="2400" dirty="0">
                <a:latin typeface="+mj-lt"/>
                <a:cs typeface="Calibri Light"/>
              </a:rPr>
              <a:t>Épreuves</a:t>
            </a:r>
            <a:r>
              <a:rPr lang="fr-CA" sz="2400" dirty="0">
                <a:latin typeface="+mj-lt"/>
              </a:rPr>
              <a:t> en sanction MEQ 50% du résultat final</a:t>
            </a:r>
            <a:endParaRPr lang="fr-CA" sz="2400" dirty="0">
              <a:latin typeface="Calibri Light"/>
              <a:ea typeface="Calibri Light"/>
              <a:cs typeface="Calibri Light"/>
            </a:endParaRPr>
          </a:p>
        </p:txBody>
      </p:sp>
      <p:pic>
        <p:nvPicPr>
          <p:cNvPr id="4" name="Graphique 3" descr="Traffic cone avec un remplissage uni">
            <a:extLst>
              <a:ext uri="{FF2B5EF4-FFF2-40B4-BE49-F238E27FC236}">
                <a16:creationId xmlns:a16="http://schemas.microsoft.com/office/drawing/2014/main" id="{F3930B8F-8E1B-3AB3-73B5-37EA436EC2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0872" y="3639271"/>
            <a:ext cx="914400" cy="914400"/>
          </a:xfrm>
          <a:prstGeom prst="rect">
            <a:avLst/>
          </a:prstGeom>
        </p:spPr>
      </p:pic>
      <p:sp>
        <p:nvSpPr>
          <p:cNvPr id="6" name="ZoneTexte 5">
            <a:extLst>
              <a:ext uri="{FF2B5EF4-FFF2-40B4-BE49-F238E27FC236}">
                <a16:creationId xmlns:a16="http://schemas.microsoft.com/office/drawing/2014/main" id="{C3BE78BE-AEED-9231-049D-2A841DEB57DC}"/>
              </a:ext>
            </a:extLst>
          </p:cNvPr>
          <p:cNvSpPr txBox="1"/>
          <p:nvPr/>
        </p:nvSpPr>
        <p:spPr>
          <a:xfrm>
            <a:off x="10309573" y="3907340"/>
            <a:ext cx="1232854" cy="646331"/>
          </a:xfrm>
          <a:prstGeom prst="rect">
            <a:avLst/>
          </a:prstGeom>
          <a:noFill/>
          <a:ln>
            <a:solidFill>
              <a:schemeClr val="accent2"/>
            </a:solidFill>
          </a:ln>
        </p:spPr>
        <p:txBody>
          <a:bodyPr wrap="square" rtlCol="0">
            <a:spAutoFit/>
          </a:bodyPr>
          <a:lstStyle/>
          <a:p>
            <a:r>
              <a:rPr lang="fr-CA" dirty="0"/>
              <a:t>À convenir par école</a:t>
            </a:r>
          </a:p>
        </p:txBody>
      </p:sp>
    </p:spTree>
    <p:extLst>
      <p:ext uri="{BB962C8B-B14F-4D97-AF65-F5344CB8AC3E}">
        <p14:creationId xmlns:p14="http://schemas.microsoft.com/office/powerpoint/2010/main" val="251462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e libre 14"/>
          <p:cNvSpPr/>
          <p:nvPr/>
        </p:nvSpPr>
        <p:spPr>
          <a:xfrm>
            <a:off x="1034601" y="3251544"/>
            <a:ext cx="3465678" cy="680126"/>
          </a:xfrm>
          <a:custGeom>
            <a:avLst/>
            <a:gdLst>
              <a:gd name="connsiteX0" fmla="*/ 0 w 1902932"/>
              <a:gd name="connsiteY0" fmla="*/ 0 h 680126"/>
              <a:gd name="connsiteX1" fmla="*/ 1630882 w 1902932"/>
              <a:gd name="connsiteY1" fmla="*/ 0 h 680126"/>
              <a:gd name="connsiteX2" fmla="*/ 1902932 w 1902932"/>
              <a:gd name="connsiteY2" fmla="*/ 340063 h 680126"/>
              <a:gd name="connsiteX3" fmla="*/ 1630882 w 1902932"/>
              <a:gd name="connsiteY3" fmla="*/ 680126 h 680126"/>
              <a:gd name="connsiteX4" fmla="*/ 0 w 1902932"/>
              <a:gd name="connsiteY4" fmla="*/ 680126 h 680126"/>
              <a:gd name="connsiteX5" fmla="*/ 0 w 1902932"/>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932" h="680126">
                <a:moveTo>
                  <a:pt x="0" y="0"/>
                </a:moveTo>
                <a:lnTo>
                  <a:pt x="1630882" y="0"/>
                </a:lnTo>
                <a:lnTo>
                  <a:pt x="1902932" y="340063"/>
                </a:lnTo>
                <a:lnTo>
                  <a:pt x="1630882" y="680126"/>
                </a:lnTo>
                <a:lnTo>
                  <a:pt x="0" y="680126"/>
                </a:lnTo>
                <a:lnTo>
                  <a:pt x="0" y="0"/>
                </a:lnTo>
                <a:close/>
              </a:path>
            </a:pathLst>
          </a:custGeom>
          <a:solidFill>
            <a:schemeClr val="tx1"/>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114300" tIns="114300" rIns="250325" bIns="114300" numCol="1" spcCol="1270" rtlCol="0" anchor="ctr" anchorCtr="0">
            <a:noAutofit/>
          </a:bodyPr>
          <a:lstStyle/>
          <a:p>
            <a:pPr algn="ctr" defTabSz="666750">
              <a:lnSpc>
                <a:spcPct val="90000"/>
              </a:lnSpc>
              <a:spcBef>
                <a:spcPct val="0"/>
              </a:spcBef>
              <a:spcAft>
                <a:spcPct val="35000"/>
              </a:spcAft>
            </a:pPr>
            <a:r>
              <a:rPr lang="fr-FR"/>
              <a:t>Fiabilité des outils</a:t>
            </a:r>
          </a:p>
        </p:txBody>
      </p:sp>
      <p:sp>
        <p:nvSpPr>
          <p:cNvPr id="17" name="Forme libre 16"/>
          <p:cNvSpPr/>
          <p:nvPr/>
        </p:nvSpPr>
        <p:spPr>
          <a:xfrm>
            <a:off x="4500785" y="3599477"/>
            <a:ext cx="622025" cy="0"/>
          </a:xfrm>
          <a:custGeom>
            <a:avLst/>
            <a:gdLst/>
            <a:ahLst/>
            <a:cxnLst/>
            <a:rect l="0" t="0" r="0" b="0"/>
            <a:pathLst>
              <a:path>
                <a:moveTo>
                  <a:pt x="0" y="0"/>
                </a:moveTo>
                <a:lnTo>
                  <a:pt x="622025"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0" name="Forme libre 19"/>
          <p:cNvSpPr/>
          <p:nvPr/>
        </p:nvSpPr>
        <p:spPr>
          <a:xfrm>
            <a:off x="5112223" y="3290621"/>
            <a:ext cx="2545110" cy="680126"/>
          </a:xfrm>
          <a:custGeom>
            <a:avLst/>
            <a:gdLst>
              <a:gd name="connsiteX0" fmla="*/ 0 w 1296054"/>
              <a:gd name="connsiteY0" fmla="*/ 340063 h 680126"/>
              <a:gd name="connsiteX1" fmla="*/ 272050 w 1296054"/>
              <a:gd name="connsiteY1" fmla="*/ 0 h 680126"/>
              <a:gd name="connsiteX2" fmla="*/ 1024004 w 1296054"/>
              <a:gd name="connsiteY2" fmla="*/ 0 h 680126"/>
              <a:gd name="connsiteX3" fmla="*/ 1296054 w 1296054"/>
              <a:gd name="connsiteY3" fmla="*/ 340063 h 680126"/>
              <a:gd name="connsiteX4" fmla="*/ 1024004 w 1296054"/>
              <a:gd name="connsiteY4" fmla="*/ 680126 h 680126"/>
              <a:gd name="connsiteX5" fmla="*/ 272050 w 1296054"/>
              <a:gd name="connsiteY5" fmla="*/ 680126 h 680126"/>
              <a:gd name="connsiteX6" fmla="*/ 0 w 1296054"/>
              <a:gd name="connsiteY6" fmla="*/ 340063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54" h="680126">
                <a:moveTo>
                  <a:pt x="0" y="340063"/>
                </a:moveTo>
                <a:lnTo>
                  <a:pt x="272050" y="0"/>
                </a:lnTo>
                <a:lnTo>
                  <a:pt x="1024004" y="0"/>
                </a:lnTo>
                <a:lnTo>
                  <a:pt x="1296054" y="340063"/>
                </a:lnTo>
                <a:lnTo>
                  <a:pt x="1024004" y="680126"/>
                </a:lnTo>
                <a:lnTo>
                  <a:pt x="272050" y="680126"/>
                </a:lnTo>
                <a:lnTo>
                  <a:pt x="0" y="340063"/>
                </a:lnTo>
                <a:close/>
              </a:path>
            </a:pathLst>
          </a:custGeom>
          <a:solidFill>
            <a:schemeClr val="tx1">
              <a:lumMod val="85000"/>
              <a:lumOff val="1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312988" tIns="218565" rIns="312988" bIns="218565" numCol="1" spcCol="1270" rtlCol="0" anchor="ctr" anchorCtr="0">
            <a:noAutofit/>
          </a:bodyPr>
          <a:lstStyle/>
          <a:p>
            <a:pPr lvl="0" algn="ctr" defTabSz="666750" rtl="0">
              <a:lnSpc>
                <a:spcPct val="90000"/>
              </a:lnSpc>
              <a:spcBef>
                <a:spcPct val="0"/>
              </a:spcBef>
              <a:spcAft>
                <a:spcPct val="35000"/>
              </a:spcAft>
            </a:pPr>
            <a:r>
              <a:rPr lang="fr-FR" sz="1500" kern="1200"/>
              <a:t>Accessibles aux élèves</a:t>
            </a:r>
          </a:p>
        </p:txBody>
      </p:sp>
      <p:sp>
        <p:nvSpPr>
          <p:cNvPr id="21" name="Forme libre 20"/>
          <p:cNvSpPr/>
          <p:nvPr/>
        </p:nvSpPr>
        <p:spPr>
          <a:xfrm>
            <a:off x="5098478" y="4416528"/>
            <a:ext cx="2846511" cy="820187"/>
          </a:xfrm>
          <a:custGeom>
            <a:avLst/>
            <a:gdLst>
              <a:gd name="connsiteX0" fmla="*/ 0 w 1800076"/>
              <a:gd name="connsiteY0" fmla="*/ 0 h 1813669"/>
              <a:gd name="connsiteX1" fmla="*/ 1800076 w 1800076"/>
              <a:gd name="connsiteY1" fmla="*/ 0 h 1813669"/>
              <a:gd name="connsiteX2" fmla="*/ 1800076 w 1800076"/>
              <a:gd name="connsiteY2" fmla="*/ 1813669 h 1813669"/>
              <a:gd name="connsiteX3" fmla="*/ 0 w 1800076"/>
              <a:gd name="connsiteY3" fmla="*/ 1813669 h 1813669"/>
              <a:gd name="connsiteX4" fmla="*/ 0 w 180007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76" h="1813669">
                <a:moveTo>
                  <a:pt x="0" y="0"/>
                </a:moveTo>
                <a:lnTo>
                  <a:pt x="1800076" y="0"/>
                </a:lnTo>
                <a:lnTo>
                  <a:pt x="180007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77800" rIns="0" bIns="177800" numCol="1" spcCol="1270" rtlCol="0" anchor="t" anchorCtr="1">
            <a:noAutofit/>
          </a:bodyPr>
          <a:lstStyle/>
          <a:p>
            <a:pPr algn="ctr" defTabSz="889000">
              <a:lnSpc>
                <a:spcPct val="90000"/>
              </a:lnSpc>
              <a:spcBef>
                <a:spcPct val="0"/>
              </a:spcBef>
              <a:spcAft>
                <a:spcPct val="35000"/>
              </a:spcAft>
            </a:pPr>
            <a:r>
              <a:rPr lang="fr-FR" sz="1600" dirty="0"/>
              <a:t>Flexibilité et variété des moyens d'évaluation</a:t>
            </a:r>
            <a:endParaRPr lang="fr-FR">
              <a:ea typeface="Calibri" panose="020F0502020204030204"/>
              <a:cs typeface="Calibri" panose="020F0502020204030204"/>
            </a:endParaRPr>
          </a:p>
          <a:p>
            <a:pPr algn="ctr" defTabSz="889000">
              <a:lnSpc>
                <a:spcPct val="90000"/>
              </a:lnSpc>
              <a:spcBef>
                <a:spcPct val="0"/>
              </a:spcBef>
              <a:spcAft>
                <a:spcPct val="35000"/>
              </a:spcAft>
            </a:pPr>
            <a:r>
              <a:rPr lang="fr-FR" sz="1600" dirty="0">
                <a:ea typeface="Calibri"/>
                <a:cs typeface="Calibri"/>
              </a:rPr>
              <a:t>Baliser l'utilisation de la triangulation pour utiliser à la fois l'observation et la conservation en plus de la production.</a:t>
            </a:r>
          </a:p>
        </p:txBody>
      </p:sp>
      <p:sp>
        <p:nvSpPr>
          <p:cNvPr id="22" name="Forme libre 21"/>
          <p:cNvSpPr/>
          <p:nvPr/>
        </p:nvSpPr>
        <p:spPr>
          <a:xfrm>
            <a:off x="7661636" y="3624480"/>
            <a:ext cx="504021" cy="0"/>
          </a:xfrm>
          <a:custGeom>
            <a:avLst/>
            <a:gdLst/>
            <a:ahLst/>
            <a:cxnLst/>
            <a:rect l="0" t="0" r="0" b="0"/>
            <a:pathLst>
              <a:path>
                <a:moveTo>
                  <a:pt x="0" y="0"/>
                </a:moveTo>
                <a:lnTo>
                  <a:pt x="504021"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grpSp>
        <p:nvGrpSpPr>
          <p:cNvPr id="32" name="Groupe 31"/>
          <p:cNvGrpSpPr/>
          <p:nvPr/>
        </p:nvGrpSpPr>
        <p:grpSpPr>
          <a:xfrm>
            <a:off x="6377134" y="3922729"/>
            <a:ext cx="152431" cy="504279"/>
            <a:chOff x="8908690" y="3742247"/>
            <a:chExt cx="113354" cy="680125"/>
          </a:xfrm>
        </p:grpSpPr>
        <p:sp>
          <p:nvSpPr>
            <p:cNvPr id="23" name="Connecteur droit 22"/>
            <p:cNvSpPr/>
            <p:nvPr/>
          </p:nvSpPr>
          <p:spPr>
            <a:xfrm>
              <a:off x="8965367" y="3742247"/>
              <a:ext cx="0" cy="566771"/>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4" name="Rectangle 23"/>
            <p:cNvSpPr/>
            <p:nvPr/>
          </p:nvSpPr>
          <p:spPr>
            <a:xfrm>
              <a:off x="8908690" y="4309018"/>
              <a:ext cx="113354" cy="113354"/>
            </a:xfrm>
            <a:prstGeom prst="rect">
              <a:avLst/>
            </a:prstGeom>
            <a:solidFill>
              <a:schemeClr val="tx1">
                <a:lumMod val="85000"/>
                <a:lumOff val="1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25" name="Forme libre 24"/>
          <p:cNvSpPr/>
          <p:nvPr/>
        </p:nvSpPr>
        <p:spPr>
          <a:xfrm>
            <a:off x="8167158" y="3297983"/>
            <a:ext cx="2328968" cy="680127"/>
          </a:xfrm>
          <a:custGeom>
            <a:avLst/>
            <a:gdLst>
              <a:gd name="connsiteX0" fmla="*/ 0 w 1296054"/>
              <a:gd name="connsiteY0" fmla="*/ 0 h 680126"/>
              <a:gd name="connsiteX1" fmla="*/ 1024004 w 1296054"/>
              <a:gd name="connsiteY1" fmla="*/ 0 h 680126"/>
              <a:gd name="connsiteX2" fmla="*/ 1296054 w 1296054"/>
              <a:gd name="connsiteY2" fmla="*/ 340063 h 680126"/>
              <a:gd name="connsiteX3" fmla="*/ 1024004 w 1296054"/>
              <a:gd name="connsiteY3" fmla="*/ 680126 h 680126"/>
              <a:gd name="connsiteX4" fmla="*/ 0 w 1296054"/>
              <a:gd name="connsiteY4" fmla="*/ 680126 h 680126"/>
              <a:gd name="connsiteX5" fmla="*/ 0 w 1296054"/>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054" h="680126">
                <a:moveTo>
                  <a:pt x="1296054" y="680126"/>
                </a:moveTo>
                <a:lnTo>
                  <a:pt x="272050" y="680126"/>
                </a:lnTo>
                <a:lnTo>
                  <a:pt x="0" y="340063"/>
                </a:lnTo>
                <a:lnTo>
                  <a:pt x="272050" y="0"/>
                </a:lnTo>
                <a:lnTo>
                  <a:pt x="1296054" y="0"/>
                </a:lnTo>
                <a:lnTo>
                  <a:pt x="1296054" y="680126"/>
                </a:lnTo>
                <a:close/>
              </a:path>
            </a:pathLst>
          </a:custGeom>
          <a:solidFill>
            <a:schemeClr val="tx1"/>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250325" tIns="114301" rIns="114300" bIns="114300" numCol="1" spcCol="1270" rtlCol="0" anchor="ctr" anchorCtr="0">
            <a:noAutofit/>
          </a:bodyPr>
          <a:lstStyle/>
          <a:p>
            <a:pPr lvl="0" algn="ctr" defTabSz="666750" rtl="0">
              <a:lnSpc>
                <a:spcPct val="90000"/>
              </a:lnSpc>
              <a:spcBef>
                <a:spcPct val="0"/>
              </a:spcBef>
              <a:spcAft>
                <a:spcPct val="35000"/>
              </a:spcAft>
            </a:pPr>
            <a:r>
              <a:rPr lang="fr-FR" sz="1600" b="1" kern="1200" dirty="0">
                <a:solidFill>
                  <a:schemeClr val="bg1"/>
                </a:solidFill>
              </a:rPr>
              <a:t>Consignation</a:t>
            </a:r>
            <a:endParaRPr lang="fr-FR" sz="1600" b="1" kern="1200" dirty="0">
              <a:solidFill>
                <a:schemeClr val="bg1"/>
              </a:solidFill>
              <a:ea typeface="Calibri"/>
              <a:cs typeface="Calibri"/>
            </a:endParaRPr>
          </a:p>
        </p:txBody>
      </p:sp>
      <p:sp>
        <p:nvSpPr>
          <p:cNvPr id="26" name="Forme libre 25"/>
          <p:cNvSpPr/>
          <p:nvPr/>
        </p:nvSpPr>
        <p:spPr>
          <a:xfrm>
            <a:off x="7499634" y="1569485"/>
            <a:ext cx="2911513" cy="1191571"/>
          </a:xfrm>
          <a:custGeom>
            <a:avLst/>
            <a:gdLst>
              <a:gd name="connsiteX0" fmla="*/ 0 w 1800076"/>
              <a:gd name="connsiteY0" fmla="*/ 0 h 1813669"/>
              <a:gd name="connsiteX1" fmla="*/ 1800076 w 1800076"/>
              <a:gd name="connsiteY1" fmla="*/ 0 h 1813669"/>
              <a:gd name="connsiteX2" fmla="*/ 1800076 w 1800076"/>
              <a:gd name="connsiteY2" fmla="*/ 1813669 h 1813669"/>
              <a:gd name="connsiteX3" fmla="*/ 0 w 1800076"/>
              <a:gd name="connsiteY3" fmla="*/ 1813669 h 1813669"/>
              <a:gd name="connsiteX4" fmla="*/ 0 w 1800076"/>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76" h="1813669">
                <a:moveTo>
                  <a:pt x="0" y="0"/>
                </a:moveTo>
                <a:lnTo>
                  <a:pt x="1800076" y="0"/>
                </a:lnTo>
                <a:lnTo>
                  <a:pt x="1800076"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77800" rIns="0" bIns="177800" numCol="1" spcCol="1270" rtlCol="0" anchor="b" anchorCtr="1">
            <a:noAutofit/>
          </a:bodyPr>
          <a:lstStyle/>
          <a:p>
            <a:pPr algn="ctr" defTabSz="889000">
              <a:lnSpc>
                <a:spcPct val="90000"/>
              </a:lnSpc>
              <a:spcBef>
                <a:spcPct val="0"/>
              </a:spcBef>
              <a:spcAft>
                <a:spcPct val="35000"/>
              </a:spcAft>
            </a:pPr>
            <a:r>
              <a:rPr lang="fr-FR" sz="1600" dirty="0"/>
              <a:t>Dossier des traces en cas de départ de l'enseignant</a:t>
            </a:r>
            <a:endParaRPr lang="fr-FR" sz="1600" dirty="0">
              <a:ea typeface="Calibri"/>
              <a:cs typeface="Calibri"/>
            </a:endParaRPr>
          </a:p>
          <a:p>
            <a:pPr algn="ctr" defTabSz="889000">
              <a:lnSpc>
                <a:spcPct val="90000"/>
              </a:lnSpc>
              <a:spcBef>
                <a:spcPct val="0"/>
              </a:spcBef>
              <a:spcAft>
                <a:spcPct val="35000"/>
              </a:spcAft>
            </a:pPr>
            <a:r>
              <a:rPr lang="fr-FR" sz="1600" dirty="0">
                <a:ea typeface="Calibri"/>
                <a:cs typeface="Calibri"/>
              </a:rPr>
              <a:t>En prévision d'une communication aux parents (5)</a:t>
            </a:r>
          </a:p>
        </p:txBody>
      </p:sp>
      <p:grpSp>
        <p:nvGrpSpPr>
          <p:cNvPr id="30" name="Groupe 29"/>
          <p:cNvGrpSpPr/>
          <p:nvPr/>
        </p:nvGrpSpPr>
        <p:grpSpPr>
          <a:xfrm>
            <a:off x="8894393" y="2615959"/>
            <a:ext cx="113354" cy="680126"/>
            <a:chOff x="10706734" y="2381994"/>
            <a:chExt cx="113354" cy="680126"/>
          </a:xfrm>
        </p:grpSpPr>
        <p:sp>
          <p:nvSpPr>
            <p:cNvPr id="27" name="Connecteur droit 26"/>
            <p:cNvSpPr/>
            <p:nvPr/>
          </p:nvSpPr>
          <p:spPr>
            <a:xfrm>
              <a:off x="10765444" y="2495349"/>
              <a:ext cx="0" cy="566771"/>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8" name="Rectangle 27"/>
            <p:cNvSpPr/>
            <p:nvPr/>
          </p:nvSpPr>
          <p:spPr>
            <a:xfrm>
              <a:off x="10706734" y="2381994"/>
              <a:ext cx="113354" cy="113354"/>
            </a:xfrm>
            <a:prstGeom prst="rect">
              <a:avLst/>
            </a:prstGeom>
            <a:solidFill>
              <a:schemeClr val="bg1">
                <a:lumMod val="7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7" name="Titre 6">
            <a:extLst>
              <a:ext uri="{FF2B5EF4-FFF2-40B4-BE49-F238E27FC236}">
                <a16:creationId xmlns:a16="http://schemas.microsoft.com/office/drawing/2014/main" id="{06E7D18C-D097-3123-178A-52CF44BF498C}"/>
              </a:ext>
            </a:extLst>
          </p:cNvPr>
          <p:cNvSpPr>
            <a:spLocks noGrp="1"/>
          </p:cNvSpPr>
          <p:nvPr>
            <p:ph type="title"/>
          </p:nvPr>
        </p:nvSpPr>
        <p:spPr>
          <a:xfrm>
            <a:off x="598797" y="1127031"/>
            <a:ext cx="10515600" cy="703136"/>
          </a:xfrm>
        </p:spPr>
        <p:txBody>
          <a:bodyPr/>
          <a:lstStyle/>
          <a:p>
            <a:r>
              <a:rPr lang="fr-CA" dirty="0">
                <a:latin typeface="Times New Roman"/>
                <a:cs typeface="Times New Roman"/>
              </a:rPr>
              <a:t>Cueillette et l'analyse</a:t>
            </a:r>
            <a:endParaRPr lang="fr-CA" dirty="0"/>
          </a:p>
        </p:txBody>
      </p:sp>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448800" y="6356350"/>
            <a:ext cx="2743200" cy="365125"/>
          </a:xfrm>
        </p:spPr>
        <p:txBody>
          <a:bodyPr rtlCol="0"/>
          <a:lstStyle/>
          <a:p>
            <a:pPr rtl="0"/>
            <a:fld id="{13D2E340-0663-474B-992C-9192B5C45E57}" type="slidenum">
              <a:rPr lang="fr-FR" smtClean="0"/>
              <a:t>8</a:t>
            </a:fld>
            <a:endParaRPr lang="fr-FR"/>
          </a:p>
        </p:txBody>
      </p:sp>
      <p:grpSp>
        <p:nvGrpSpPr>
          <p:cNvPr id="2" name="Groupe 1"/>
          <p:cNvGrpSpPr/>
          <p:nvPr/>
        </p:nvGrpSpPr>
        <p:grpSpPr>
          <a:xfrm>
            <a:off x="2206553" y="3924251"/>
            <a:ext cx="409472" cy="698228"/>
            <a:chOff x="6435700" y="3709347"/>
            <a:chExt cx="409472" cy="698228"/>
          </a:xfrm>
        </p:grpSpPr>
        <p:sp>
          <p:nvSpPr>
            <p:cNvPr id="35" name="Connecteur droit 34"/>
            <p:cNvSpPr/>
            <p:nvPr/>
          </p:nvSpPr>
          <p:spPr>
            <a:xfrm flipV="1">
              <a:off x="6521256" y="3709347"/>
              <a:ext cx="323916" cy="538261"/>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36" name="Rectangle 35"/>
            <p:cNvSpPr/>
            <p:nvPr/>
          </p:nvSpPr>
          <p:spPr>
            <a:xfrm>
              <a:off x="6435700" y="4306754"/>
              <a:ext cx="118663" cy="100821"/>
            </a:xfrm>
            <a:prstGeom prst="rect">
              <a:avLst/>
            </a:prstGeom>
            <a:solidFill>
              <a:schemeClr val="accent1">
                <a:lumMod val="50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37" name="Forme libre 36"/>
          <p:cNvSpPr/>
          <p:nvPr/>
        </p:nvSpPr>
        <p:spPr>
          <a:xfrm>
            <a:off x="1450773" y="4619495"/>
            <a:ext cx="1934020" cy="673540"/>
          </a:xfrm>
          <a:custGeom>
            <a:avLst/>
            <a:gdLst>
              <a:gd name="connsiteX0" fmla="*/ 0 w 2642961"/>
              <a:gd name="connsiteY0" fmla="*/ 0 h 1813669"/>
              <a:gd name="connsiteX1" fmla="*/ 2642961 w 2642961"/>
              <a:gd name="connsiteY1" fmla="*/ 0 h 1813669"/>
              <a:gd name="connsiteX2" fmla="*/ 2642961 w 2642961"/>
              <a:gd name="connsiteY2" fmla="*/ 1813669 h 1813669"/>
              <a:gd name="connsiteX3" fmla="*/ 0 w 2642961"/>
              <a:gd name="connsiteY3" fmla="*/ 1813669 h 1813669"/>
              <a:gd name="connsiteX4" fmla="*/ 0 w 2642961"/>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961" h="1813669">
                <a:moveTo>
                  <a:pt x="0" y="0"/>
                </a:moveTo>
                <a:lnTo>
                  <a:pt x="2642961" y="0"/>
                </a:lnTo>
                <a:lnTo>
                  <a:pt x="2642961"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4460" rIns="0" bIns="124460" numCol="1" spcCol="1270" rtlCol="0" anchor="b" anchorCtr="1">
            <a:noAutofit/>
          </a:bodyPr>
          <a:lstStyle/>
          <a:p>
            <a:pPr lvl="0" algn="ctr" defTabSz="622300" rtl="0">
              <a:lnSpc>
                <a:spcPct val="90000"/>
              </a:lnSpc>
              <a:spcBef>
                <a:spcPct val="0"/>
              </a:spcBef>
              <a:spcAft>
                <a:spcPct val="35000"/>
              </a:spcAft>
            </a:pPr>
            <a:r>
              <a:rPr lang="fr-CA" b="1" dirty="0">
                <a:solidFill>
                  <a:schemeClr val="tx1"/>
                </a:solidFill>
              </a:rPr>
              <a:t>Outils</a:t>
            </a:r>
            <a:r>
              <a:rPr lang="fr-CA" b="1" kern="1200" dirty="0">
                <a:solidFill>
                  <a:schemeClr val="tx1"/>
                </a:solidFill>
              </a:rPr>
              <a:t> </a:t>
            </a:r>
            <a:r>
              <a:rPr lang="fr-CA" kern="1200" dirty="0">
                <a:solidFill>
                  <a:schemeClr val="tx1"/>
                </a:solidFill>
              </a:rPr>
              <a:t>harmonisés et disponibles</a:t>
            </a:r>
            <a:endParaRPr lang="fr-FR" kern="1200" dirty="0">
              <a:solidFill>
                <a:schemeClr val="tx1"/>
              </a:solidFill>
              <a:ea typeface="Calibri"/>
              <a:cs typeface="Calibri"/>
            </a:endParaRPr>
          </a:p>
        </p:txBody>
      </p:sp>
      <p:pic>
        <p:nvPicPr>
          <p:cNvPr id="4" name="Image 3">
            <a:extLst>
              <a:ext uri="{FF2B5EF4-FFF2-40B4-BE49-F238E27FC236}">
                <a16:creationId xmlns:a16="http://schemas.microsoft.com/office/drawing/2014/main" id="{584D29AD-2A6E-2CF1-DF97-CC803532078A}"/>
              </a:ext>
            </a:extLst>
          </p:cNvPr>
          <p:cNvPicPr>
            <a:picLocks noChangeAspect="1"/>
          </p:cNvPicPr>
          <p:nvPr/>
        </p:nvPicPr>
        <p:blipFill>
          <a:blip r:embed="rId3"/>
          <a:stretch>
            <a:fillRect/>
          </a:stretch>
        </p:blipFill>
        <p:spPr>
          <a:xfrm>
            <a:off x="9638677" y="444789"/>
            <a:ext cx="2010959" cy="1126856"/>
          </a:xfrm>
          <a:prstGeom prst="rect">
            <a:avLst/>
          </a:prstGeom>
        </p:spPr>
      </p:pic>
      <p:sp>
        <p:nvSpPr>
          <p:cNvPr id="5" name="Rectangle 4">
            <a:extLst>
              <a:ext uri="{FF2B5EF4-FFF2-40B4-BE49-F238E27FC236}">
                <a16:creationId xmlns:a16="http://schemas.microsoft.com/office/drawing/2014/main" id="{E9E3563C-864F-FE59-119E-EF7781D2FEA6}"/>
              </a:ext>
            </a:extLst>
          </p:cNvPr>
          <p:cNvSpPr/>
          <p:nvPr/>
        </p:nvSpPr>
        <p:spPr>
          <a:xfrm rot="20900508">
            <a:off x="1687480" y="2414308"/>
            <a:ext cx="5149830" cy="313932"/>
          </a:xfrm>
          <a:prstGeom prst="rect">
            <a:avLst/>
          </a:prstGeom>
          <a:solidFill>
            <a:srgbClr val="FFC000"/>
          </a:solid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44500">
              <a:lnSpc>
                <a:spcPct val="90000"/>
              </a:lnSpc>
              <a:spcBef>
                <a:spcPct val="0"/>
              </a:spcBef>
              <a:spcAft>
                <a:spcPct val="35000"/>
              </a:spcAft>
            </a:pPr>
            <a:r>
              <a:rPr lang="fr-CA" sz="1600"/>
              <a:t>Évaluer en amont la </a:t>
            </a:r>
            <a:r>
              <a:rPr lang="fr-CA" sz="1600" b="1"/>
              <a:t>pertinence</a:t>
            </a:r>
            <a:r>
              <a:rPr lang="fr-CA" sz="1600"/>
              <a:t> et la </a:t>
            </a:r>
            <a:r>
              <a:rPr lang="fr-CA" sz="1600" b="1"/>
              <a:t>suffisance</a:t>
            </a:r>
            <a:r>
              <a:rPr lang="fr-CA" sz="1600"/>
              <a:t> des traces</a:t>
            </a:r>
          </a:p>
        </p:txBody>
      </p:sp>
      <p:pic>
        <p:nvPicPr>
          <p:cNvPr id="10" name="Graphique 9" descr="Badge avec un remplissage uni">
            <a:extLst>
              <a:ext uri="{FF2B5EF4-FFF2-40B4-BE49-F238E27FC236}">
                <a16:creationId xmlns:a16="http://schemas.microsoft.com/office/drawing/2014/main" id="{BA12307C-5074-8BDD-446B-C182842A4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723" y="285262"/>
            <a:ext cx="914400" cy="914400"/>
          </a:xfrm>
          <a:prstGeom prst="rect">
            <a:avLst/>
          </a:prstGeom>
        </p:spPr>
      </p:pic>
      <p:pic>
        <p:nvPicPr>
          <p:cNvPr id="6" name="Graphique 5" descr="Traffic cone avec un remplissage uni">
            <a:extLst>
              <a:ext uri="{FF2B5EF4-FFF2-40B4-BE49-F238E27FC236}">
                <a16:creationId xmlns:a16="http://schemas.microsoft.com/office/drawing/2014/main" id="{4289FF70-0434-B80D-F901-48EA1B7CF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4277" y="706061"/>
            <a:ext cx="914400" cy="914400"/>
          </a:xfrm>
          <a:prstGeom prst="rect">
            <a:avLst/>
          </a:prstGeom>
        </p:spPr>
      </p:pic>
    </p:spTree>
    <p:extLst>
      <p:ext uri="{BB962C8B-B14F-4D97-AF65-F5344CB8AC3E}">
        <p14:creationId xmlns:p14="http://schemas.microsoft.com/office/powerpoint/2010/main" val="26966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p:bldP spid="25" grpId="0" animBg="1"/>
      <p:bldP spid="2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Forme libre 12"/>
          <p:cNvSpPr/>
          <p:nvPr/>
        </p:nvSpPr>
        <p:spPr>
          <a:xfrm>
            <a:off x="1852838" y="3322709"/>
            <a:ext cx="2441421" cy="834576"/>
          </a:xfrm>
          <a:custGeom>
            <a:avLst/>
            <a:gdLst>
              <a:gd name="connsiteX0" fmla="*/ 0 w 1796497"/>
              <a:gd name="connsiteY0" fmla="*/ 0 h 834576"/>
              <a:gd name="connsiteX1" fmla="*/ 1462667 w 1796497"/>
              <a:gd name="connsiteY1" fmla="*/ 0 h 834576"/>
              <a:gd name="connsiteX2" fmla="*/ 1796497 w 1796497"/>
              <a:gd name="connsiteY2" fmla="*/ 417288 h 834576"/>
              <a:gd name="connsiteX3" fmla="*/ 1462667 w 1796497"/>
              <a:gd name="connsiteY3" fmla="*/ 834576 h 834576"/>
              <a:gd name="connsiteX4" fmla="*/ 0 w 1796497"/>
              <a:gd name="connsiteY4" fmla="*/ 834576 h 834576"/>
              <a:gd name="connsiteX5" fmla="*/ 0 w 1796497"/>
              <a:gd name="connsiteY5" fmla="*/ 0 h 8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497" h="834576">
                <a:moveTo>
                  <a:pt x="0" y="0"/>
                </a:moveTo>
                <a:lnTo>
                  <a:pt x="1462667" y="0"/>
                </a:lnTo>
                <a:lnTo>
                  <a:pt x="1796497" y="417288"/>
                </a:lnTo>
                <a:lnTo>
                  <a:pt x="1462667" y="834576"/>
                </a:lnTo>
                <a:lnTo>
                  <a:pt x="0" y="834576"/>
                </a:lnTo>
                <a:lnTo>
                  <a:pt x="0" y="0"/>
                </a:lnTo>
                <a:close/>
              </a:path>
            </a:pathLst>
          </a:custGeom>
          <a:solidFill>
            <a:schemeClr val="tx1"/>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152400" tIns="152400" rIns="319315" bIns="152400" numCol="1" spcCol="1270" rtlCol="0" anchor="ctr" anchorCtr="0">
            <a:noAutofit/>
          </a:bodyPr>
          <a:lstStyle/>
          <a:p>
            <a:pPr lvl="0" algn="ctr" defTabSz="889000">
              <a:lnSpc>
                <a:spcPct val="90000"/>
              </a:lnSpc>
              <a:spcBef>
                <a:spcPct val="0"/>
              </a:spcBef>
              <a:spcAft>
                <a:spcPct val="35000"/>
              </a:spcAft>
            </a:pPr>
            <a:r>
              <a:rPr lang="fr-FR" sz="2400" b="1" dirty="0"/>
              <a:t>Fréquence</a:t>
            </a:r>
            <a:endParaRPr lang="fr-FR" sz="2000" b="1">
              <a:ea typeface="Calibri"/>
              <a:cs typeface="Calibri"/>
            </a:endParaRPr>
          </a:p>
        </p:txBody>
      </p:sp>
      <p:sp>
        <p:nvSpPr>
          <p:cNvPr id="15" name="Forme libre 14"/>
          <p:cNvSpPr/>
          <p:nvPr/>
        </p:nvSpPr>
        <p:spPr>
          <a:xfrm rot="22197">
            <a:off x="4470099" y="3742052"/>
            <a:ext cx="636479" cy="0"/>
          </a:xfrm>
          <a:custGeom>
            <a:avLst/>
            <a:gdLst/>
            <a:ahLst/>
            <a:cxnLst/>
            <a:rect l="0" t="0" r="0" b="0"/>
            <a:pathLst>
              <a:path>
                <a:moveTo>
                  <a:pt x="0" y="0"/>
                </a:moveTo>
                <a:lnTo>
                  <a:pt x="636479"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grpSp>
        <p:nvGrpSpPr>
          <p:cNvPr id="27" name="Groupe 26"/>
          <p:cNvGrpSpPr/>
          <p:nvPr/>
        </p:nvGrpSpPr>
        <p:grpSpPr>
          <a:xfrm rot="10800000">
            <a:off x="2586365" y="4160228"/>
            <a:ext cx="88279" cy="444736"/>
            <a:chOff x="6585486" y="2365014"/>
            <a:chExt cx="166432" cy="757351"/>
          </a:xfrm>
        </p:grpSpPr>
        <p:sp>
          <p:nvSpPr>
            <p:cNvPr id="16" name="Connecteur droit 15"/>
            <p:cNvSpPr/>
            <p:nvPr/>
          </p:nvSpPr>
          <p:spPr>
            <a:xfrm>
              <a:off x="6668703" y="2426885"/>
              <a:ext cx="0" cy="695480"/>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17" name="Rectangle 16"/>
            <p:cNvSpPr/>
            <p:nvPr/>
          </p:nvSpPr>
          <p:spPr>
            <a:xfrm>
              <a:off x="6585486" y="2365014"/>
              <a:ext cx="166432" cy="139096"/>
            </a:xfrm>
            <a:prstGeom prst="rect">
              <a:avLst/>
            </a:prstGeom>
            <a:solidFill>
              <a:schemeClr val="accent1">
                <a:lumMod val="50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18" name="Forme libre 17"/>
          <p:cNvSpPr/>
          <p:nvPr/>
        </p:nvSpPr>
        <p:spPr>
          <a:xfrm>
            <a:off x="5109622" y="3394274"/>
            <a:ext cx="1737651" cy="680126"/>
          </a:xfrm>
          <a:custGeom>
            <a:avLst/>
            <a:gdLst>
              <a:gd name="connsiteX0" fmla="*/ 0 w 1476755"/>
              <a:gd name="connsiteY0" fmla="*/ 340063 h 680126"/>
              <a:gd name="connsiteX1" fmla="*/ 272050 w 1476755"/>
              <a:gd name="connsiteY1" fmla="*/ 0 h 680126"/>
              <a:gd name="connsiteX2" fmla="*/ 1204705 w 1476755"/>
              <a:gd name="connsiteY2" fmla="*/ 0 h 680126"/>
              <a:gd name="connsiteX3" fmla="*/ 1476755 w 1476755"/>
              <a:gd name="connsiteY3" fmla="*/ 340063 h 680126"/>
              <a:gd name="connsiteX4" fmla="*/ 1204705 w 1476755"/>
              <a:gd name="connsiteY4" fmla="*/ 680126 h 680126"/>
              <a:gd name="connsiteX5" fmla="*/ 272050 w 1476755"/>
              <a:gd name="connsiteY5" fmla="*/ 680126 h 680126"/>
              <a:gd name="connsiteX6" fmla="*/ 0 w 1476755"/>
              <a:gd name="connsiteY6" fmla="*/ 340063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755" h="680126">
                <a:moveTo>
                  <a:pt x="0" y="340063"/>
                </a:moveTo>
                <a:lnTo>
                  <a:pt x="272050" y="0"/>
                </a:lnTo>
                <a:lnTo>
                  <a:pt x="1204705" y="0"/>
                </a:lnTo>
                <a:lnTo>
                  <a:pt x="1476755" y="340063"/>
                </a:lnTo>
                <a:lnTo>
                  <a:pt x="1204705" y="680126"/>
                </a:lnTo>
                <a:lnTo>
                  <a:pt x="272050" y="680126"/>
                </a:lnTo>
                <a:lnTo>
                  <a:pt x="0" y="340063"/>
                </a:lnTo>
                <a:close/>
              </a:path>
            </a:pathLst>
          </a:custGeom>
          <a:solidFill>
            <a:schemeClr val="tx1">
              <a:lumMod val="85000"/>
              <a:lumOff val="1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335666" tIns="220362" rIns="335666" bIns="220362" numCol="1" spcCol="1270" rtlCol="0" anchor="ctr" anchorCtr="0">
            <a:noAutofit/>
          </a:bodyPr>
          <a:lstStyle/>
          <a:p>
            <a:pPr lvl="0" algn="ctr" defTabSz="711200" rtl="0">
              <a:lnSpc>
                <a:spcPct val="90000"/>
              </a:lnSpc>
              <a:spcBef>
                <a:spcPct val="0"/>
              </a:spcBef>
              <a:spcAft>
                <a:spcPct val="35000"/>
              </a:spcAft>
            </a:pPr>
            <a:r>
              <a:rPr lang="fr-FR" b="1" kern="1200"/>
              <a:t>Démarche</a:t>
            </a:r>
          </a:p>
        </p:txBody>
      </p:sp>
      <p:sp>
        <p:nvSpPr>
          <p:cNvPr id="19" name="Forme libre 18"/>
          <p:cNvSpPr/>
          <p:nvPr/>
        </p:nvSpPr>
        <p:spPr>
          <a:xfrm>
            <a:off x="8268552" y="4535555"/>
            <a:ext cx="2545793" cy="932332"/>
          </a:xfrm>
          <a:custGeom>
            <a:avLst/>
            <a:gdLst>
              <a:gd name="connsiteX0" fmla="*/ 0 w 2051049"/>
              <a:gd name="connsiteY0" fmla="*/ 0 h 1813669"/>
              <a:gd name="connsiteX1" fmla="*/ 2051049 w 2051049"/>
              <a:gd name="connsiteY1" fmla="*/ 0 h 1813669"/>
              <a:gd name="connsiteX2" fmla="*/ 2051049 w 2051049"/>
              <a:gd name="connsiteY2" fmla="*/ 1813669 h 1813669"/>
              <a:gd name="connsiteX3" fmla="*/ 0 w 2051049"/>
              <a:gd name="connsiteY3" fmla="*/ 1813669 h 1813669"/>
              <a:gd name="connsiteX4" fmla="*/ 0 w 2051049"/>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049" h="1813669">
                <a:moveTo>
                  <a:pt x="0" y="0"/>
                </a:moveTo>
                <a:lnTo>
                  <a:pt x="2051049" y="0"/>
                </a:lnTo>
                <a:lnTo>
                  <a:pt x="2051049"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4460" rIns="0" bIns="124460" numCol="1" spcCol="1270" rtlCol="0" anchor="t" anchorCtr="1">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fr-CA" sz="1400" i="0" kern="1200">
                <a:solidFill>
                  <a:schemeClr val="tx1"/>
                </a:solidFill>
                <a:latin typeface="+mn-lt"/>
                <a:ea typeface="Calibri" panose="020F0502020204030204" pitchFamily="34" charset="0"/>
                <a:cs typeface="Times New Roman" panose="02020603050405020304" pitchFamily="18" charset="0"/>
              </a:rPr>
              <a:t>Regard rigoureux mais flexible pour les élèves ayant des défis particuliers (lien étroit avec le PI)</a:t>
            </a:r>
          </a:p>
        </p:txBody>
      </p:sp>
      <p:sp>
        <p:nvSpPr>
          <p:cNvPr id="20" name="Forme libre 19"/>
          <p:cNvSpPr/>
          <p:nvPr/>
        </p:nvSpPr>
        <p:spPr>
          <a:xfrm>
            <a:off x="7041349" y="3744107"/>
            <a:ext cx="525062" cy="0"/>
          </a:xfrm>
          <a:custGeom>
            <a:avLst/>
            <a:gdLst/>
            <a:ahLst/>
            <a:cxnLst/>
            <a:rect l="0" t="0" r="0" b="0"/>
            <a:pathLst>
              <a:path>
                <a:moveTo>
                  <a:pt x="0" y="0"/>
                </a:moveTo>
                <a:lnTo>
                  <a:pt x="525062" y="0"/>
                </a:lnTo>
              </a:path>
            </a:pathLst>
          </a:custGeom>
          <a:no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fr-CA"/>
          </a:p>
        </p:txBody>
      </p:sp>
      <p:grpSp>
        <p:nvGrpSpPr>
          <p:cNvPr id="32" name="Groupe 31"/>
          <p:cNvGrpSpPr/>
          <p:nvPr/>
        </p:nvGrpSpPr>
        <p:grpSpPr>
          <a:xfrm rot="10800000">
            <a:off x="5844928" y="2833709"/>
            <a:ext cx="136810" cy="680125"/>
            <a:chOff x="8873390" y="3742247"/>
            <a:chExt cx="136810" cy="680125"/>
          </a:xfrm>
        </p:grpSpPr>
        <p:sp>
          <p:nvSpPr>
            <p:cNvPr id="21" name="Connecteur droit 20"/>
            <p:cNvSpPr/>
            <p:nvPr/>
          </p:nvSpPr>
          <p:spPr>
            <a:xfrm>
              <a:off x="8941795" y="3742247"/>
              <a:ext cx="0" cy="566771"/>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2" name="Rectangle 21"/>
            <p:cNvSpPr/>
            <p:nvPr/>
          </p:nvSpPr>
          <p:spPr>
            <a:xfrm>
              <a:off x="8873390" y="4309018"/>
              <a:ext cx="136810" cy="113354"/>
            </a:xfrm>
            <a:prstGeom prst="rect">
              <a:avLst/>
            </a:prstGeom>
            <a:solidFill>
              <a:schemeClr val="tx1">
                <a:lumMod val="85000"/>
                <a:lumOff val="1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23" name="Forme libre 22"/>
          <p:cNvSpPr/>
          <p:nvPr/>
        </p:nvSpPr>
        <p:spPr>
          <a:xfrm>
            <a:off x="7655466" y="3433350"/>
            <a:ext cx="2991793" cy="641051"/>
          </a:xfrm>
          <a:custGeom>
            <a:avLst/>
            <a:gdLst>
              <a:gd name="connsiteX0" fmla="*/ 0 w 1223563"/>
              <a:gd name="connsiteY0" fmla="*/ 0 h 680126"/>
              <a:gd name="connsiteX1" fmla="*/ 951513 w 1223563"/>
              <a:gd name="connsiteY1" fmla="*/ 0 h 680126"/>
              <a:gd name="connsiteX2" fmla="*/ 1223563 w 1223563"/>
              <a:gd name="connsiteY2" fmla="*/ 340063 h 680126"/>
              <a:gd name="connsiteX3" fmla="*/ 951513 w 1223563"/>
              <a:gd name="connsiteY3" fmla="*/ 680126 h 680126"/>
              <a:gd name="connsiteX4" fmla="*/ 0 w 1223563"/>
              <a:gd name="connsiteY4" fmla="*/ 680126 h 680126"/>
              <a:gd name="connsiteX5" fmla="*/ 0 w 1223563"/>
              <a:gd name="connsiteY5" fmla="*/ 0 h 6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563" h="680126">
                <a:moveTo>
                  <a:pt x="1223563" y="680126"/>
                </a:moveTo>
                <a:lnTo>
                  <a:pt x="272050" y="680126"/>
                </a:lnTo>
                <a:lnTo>
                  <a:pt x="0" y="340063"/>
                </a:lnTo>
                <a:lnTo>
                  <a:pt x="272050" y="0"/>
                </a:lnTo>
                <a:lnTo>
                  <a:pt x="1223563" y="0"/>
                </a:lnTo>
                <a:lnTo>
                  <a:pt x="1223563" y="680126"/>
                </a:lnTo>
                <a:close/>
              </a:path>
            </a:pathLst>
          </a:custGeom>
          <a:solidFill>
            <a:schemeClr val="bg1">
              <a:lumMod val="85000"/>
            </a:schemeClr>
          </a:solidFill>
          <a:ln>
            <a:noFill/>
          </a:ln>
          <a:effectLst/>
        </p:spPr>
        <p:style>
          <a:lnRef idx="1">
            <a:scrgbClr r="0" g="0" b="0"/>
          </a:lnRef>
          <a:fillRef idx="3">
            <a:scrgbClr r="0" g="0" b="0"/>
          </a:fillRef>
          <a:effectRef idx="3">
            <a:scrgbClr r="0" g="0" b="0"/>
          </a:effectRef>
          <a:fontRef idx="minor">
            <a:schemeClr val="lt1"/>
          </a:fontRef>
        </p:style>
        <p:txBody>
          <a:bodyPr spcFirstLastPara="0" vert="horz" wrap="square" lIns="288425" tIns="152401" rIns="152400" bIns="152400" numCol="1" spcCol="1270" rtlCol="0" anchor="ctr" anchorCtr="0">
            <a:noAutofit/>
          </a:bodyPr>
          <a:lstStyle/>
          <a:p>
            <a:pPr lvl="0" algn="ctr" defTabSz="711200">
              <a:lnSpc>
                <a:spcPct val="90000"/>
              </a:lnSpc>
              <a:spcBef>
                <a:spcPct val="0"/>
              </a:spcBef>
              <a:spcAft>
                <a:spcPct val="35000"/>
              </a:spcAft>
            </a:pPr>
            <a:r>
              <a:rPr lang="fr-FR" sz="2000" b="1">
                <a:solidFill>
                  <a:schemeClr val="tx1">
                    <a:lumMod val="85000"/>
                    <a:lumOff val="15000"/>
                  </a:schemeClr>
                </a:solidFill>
              </a:rPr>
              <a:t>FAM</a:t>
            </a:r>
          </a:p>
        </p:txBody>
      </p:sp>
      <p:sp>
        <p:nvSpPr>
          <p:cNvPr id="24" name="Forme libre 23"/>
          <p:cNvSpPr/>
          <p:nvPr/>
        </p:nvSpPr>
        <p:spPr>
          <a:xfrm>
            <a:off x="4998682" y="866378"/>
            <a:ext cx="3880882" cy="1683098"/>
          </a:xfrm>
          <a:custGeom>
            <a:avLst/>
            <a:gdLst>
              <a:gd name="connsiteX0" fmla="*/ 0 w 1699393"/>
              <a:gd name="connsiteY0" fmla="*/ 0 h 1813669"/>
              <a:gd name="connsiteX1" fmla="*/ 1699393 w 1699393"/>
              <a:gd name="connsiteY1" fmla="*/ 0 h 1813669"/>
              <a:gd name="connsiteX2" fmla="*/ 1699393 w 1699393"/>
              <a:gd name="connsiteY2" fmla="*/ 1813669 h 1813669"/>
              <a:gd name="connsiteX3" fmla="*/ 0 w 1699393"/>
              <a:gd name="connsiteY3" fmla="*/ 1813669 h 1813669"/>
              <a:gd name="connsiteX4" fmla="*/ 0 w 1699393"/>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93" h="1813669">
                <a:moveTo>
                  <a:pt x="0" y="0"/>
                </a:moveTo>
                <a:lnTo>
                  <a:pt x="1699393" y="0"/>
                </a:lnTo>
                <a:lnTo>
                  <a:pt x="1699393"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4460" rIns="0" bIns="124460" numCol="1" spcCol="1270" rtlCol="0" anchor="b" anchorCtr="1">
            <a:noAutofit/>
          </a:bodyPr>
          <a:lstStyle/>
          <a:p>
            <a:pPr algn="just" defTabSz="622300">
              <a:lnSpc>
                <a:spcPct val="90000"/>
              </a:lnSpc>
              <a:spcBef>
                <a:spcPct val="0"/>
              </a:spcBef>
              <a:spcAft>
                <a:spcPct val="35000"/>
              </a:spcAft>
            </a:pPr>
            <a:r>
              <a:rPr lang="fr-CA" sz="1400" dirty="0">
                <a:solidFill>
                  <a:schemeClr val="tx1"/>
                </a:solidFill>
                <a:ea typeface="Calibri"/>
                <a:cs typeface="Times New Roman"/>
              </a:rPr>
              <a:t>Quelle rétroaction veut-on offrir?</a:t>
            </a:r>
          </a:p>
          <a:p>
            <a:pPr algn="just" defTabSz="622300">
              <a:lnSpc>
                <a:spcPct val="90000"/>
              </a:lnSpc>
              <a:spcBef>
                <a:spcPct val="0"/>
              </a:spcBef>
              <a:spcAft>
                <a:spcPct val="35000"/>
              </a:spcAft>
            </a:pPr>
            <a:r>
              <a:rPr lang="fr-CA" sz="1400" dirty="0">
                <a:solidFill>
                  <a:schemeClr val="tx1"/>
                </a:solidFill>
                <a:ea typeface="Calibri"/>
                <a:cs typeface="Times New Roman"/>
              </a:rPr>
              <a:t>Sur quel outil (grille avec les critères du programme) s'appuie-t-on? Pour un travail ou pour un ensemble de traces en prévision du bulletin?</a:t>
            </a:r>
          </a:p>
          <a:p>
            <a:pPr algn="just" defTabSz="622300">
              <a:lnSpc>
                <a:spcPct val="90000"/>
              </a:lnSpc>
              <a:spcBef>
                <a:spcPct val="0"/>
              </a:spcBef>
              <a:spcAft>
                <a:spcPct val="35000"/>
              </a:spcAft>
            </a:pPr>
            <a:r>
              <a:rPr lang="fr-CA" sz="1400" dirty="0">
                <a:solidFill>
                  <a:schemeClr val="tx1"/>
                </a:solidFill>
                <a:ea typeface="Calibri"/>
                <a:cs typeface="Times New Roman"/>
              </a:rPr>
              <a:t>Juge la réussite sur quelles bases? </a:t>
            </a:r>
          </a:p>
          <a:p>
            <a:pPr algn="just" defTabSz="622300">
              <a:lnSpc>
                <a:spcPct val="90000"/>
              </a:lnSpc>
              <a:spcBef>
                <a:spcPct val="0"/>
              </a:spcBef>
              <a:spcAft>
                <a:spcPct val="35000"/>
              </a:spcAft>
            </a:pPr>
            <a:r>
              <a:rPr lang="fr-CA" sz="1400" dirty="0">
                <a:solidFill>
                  <a:schemeClr val="tx1"/>
                </a:solidFill>
                <a:ea typeface="Calibri"/>
                <a:cs typeface="Times New Roman"/>
              </a:rPr>
              <a:t>Quand puis-je juger que cela vaut «0»?</a:t>
            </a:r>
          </a:p>
        </p:txBody>
      </p:sp>
      <p:grpSp>
        <p:nvGrpSpPr>
          <p:cNvPr id="31" name="Groupe 30"/>
          <p:cNvGrpSpPr/>
          <p:nvPr/>
        </p:nvGrpSpPr>
        <p:grpSpPr>
          <a:xfrm rot="10800000">
            <a:off x="9147858" y="4083818"/>
            <a:ext cx="132894" cy="590227"/>
            <a:chOff x="10698845" y="1690357"/>
            <a:chExt cx="113354" cy="1371764"/>
          </a:xfrm>
        </p:grpSpPr>
        <p:sp>
          <p:nvSpPr>
            <p:cNvPr id="25" name="Connecteur droit 24"/>
            <p:cNvSpPr/>
            <p:nvPr/>
          </p:nvSpPr>
          <p:spPr>
            <a:xfrm>
              <a:off x="10760340" y="1811609"/>
              <a:ext cx="0" cy="1250512"/>
            </a:xfrm>
            <a:prstGeom prst="line">
              <a:avLst/>
            </a:prstGeom>
            <a:noFill/>
            <a:ln w="12700" cap="flat" cmpd="sng" algn="in">
              <a:solidFill>
                <a:schemeClr val="accent5">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fr-CA"/>
            </a:p>
          </p:txBody>
        </p:sp>
        <p:sp>
          <p:nvSpPr>
            <p:cNvPr id="26" name="Rectangle 25"/>
            <p:cNvSpPr/>
            <p:nvPr/>
          </p:nvSpPr>
          <p:spPr>
            <a:xfrm>
              <a:off x="10698845" y="1690357"/>
              <a:ext cx="113354" cy="113354"/>
            </a:xfrm>
            <a:prstGeom prst="rect">
              <a:avLst/>
            </a:prstGeom>
            <a:solidFill>
              <a:schemeClr val="bg1">
                <a:lumMod val="75000"/>
              </a:schemeClr>
            </a:solidFill>
            <a:effectLst/>
          </p:spPr>
          <p:style>
            <a:lnRef idx="0">
              <a:schemeClr val="lt1">
                <a:hueOff val="0"/>
                <a:satOff val="0"/>
                <a:lumOff val="0"/>
                <a:alphaOff val="0"/>
              </a:schemeClr>
            </a:lnRef>
            <a:fillRef idx="3">
              <a:scrgbClr r="0" g="0" b="0"/>
            </a:fillRef>
            <a:effectRef idx="3">
              <a:scrgbClr r="0" g="0" b="0"/>
            </a:effectRef>
            <a:fontRef idx="minor">
              <a:schemeClr val="lt1"/>
            </a:fontRef>
          </p:style>
          <p:txBody>
            <a:bodyPr/>
            <a:lstStyle/>
            <a:p>
              <a:endParaRPr lang="fr-CA"/>
            </a:p>
          </p:txBody>
        </p:sp>
      </p:grpSp>
      <p:sp>
        <p:nvSpPr>
          <p:cNvPr id="4" name="Titre 3">
            <a:extLst>
              <a:ext uri="{FF2B5EF4-FFF2-40B4-BE49-F238E27FC236}">
                <a16:creationId xmlns:a16="http://schemas.microsoft.com/office/drawing/2014/main" id="{BDA5A6AE-DB12-7152-6C0B-D6882F990C03}"/>
              </a:ext>
            </a:extLst>
          </p:cNvPr>
          <p:cNvSpPr>
            <a:spLocks noGrp="1"/>
          </p:cNvSpPr>
          <p:nvPr>
            <p:ph type="title"/>
          </p:nvPr>
        </p:nvSpPr>
        <p:spPr>
          <a:xfrm>
            <a:off x="833258" y="1615493"/>
            <a:ext cx="3628293" cy="751981"/>
          </a:xfrm>
        </p:spPr>
        <p:txBody>
          <a:bodyPr>
            <a:normAutofit fontScale="90000"/>
          </a:bodyPr>
          <a:lstStyle/>
          <a:p>
            <a:r>
              <a:rPr lang="fr-CA">
                <a:latin typeface="Times New Roman"/>
                <a:cs typeface="Times New Roman"/>
              </a:rPr>
              <a:t>Interprétation </a:t>
            </a:r>
            <a:r>
              <a:rPr lang="fr-CA" dirty="0">
                <a:latin typeface="Times New Roman"/>
                <a:cs typeface="Times New Roman"/>
              </a:rPr>
              <a:t>et jugement </a:t>
            </a:r>
          </a:p>
          <a:p>
            <a:endParaRPr lang="fr-CA" dirty="0"/>
          </a:p>
        </p:txBody>
      </p:sp>
      <p:sp>
        <p:nvSpPr>
          <p:cNvPr id="5" name="Espace réservé du contenu 4">
            <a:extLst>
              <a:ext uri="{FF2B5EF4-FFF2-40B4-BE49-F238E27FC236}">
                <a16:creationId xmlns:a16="http://schemas.microsoft.com/office/drawing/2014/main" id="{589AFB52-4857-54A5-C7F1-186D1A875763}"/>
              </a:ext>
            </a:extLst>
          </p:cNvPr>
          <p:cNvSpPr>
            <a:spLocks noGrp="1"/>
          </p:cNvSpPr>
          <p:nvPr>
            <p:ph sz="half" idx="1"/>
          </p:nvPr>
        </p:nvSpPr>
        <p:spPr>
          <a:xfrm>
            <a:off x="931656" y="2409438"/>
            <a:ext cx="4713111" cy="547273"/>
          </a:xfrm>
        </p:spPr>
        <p:txBody>
          <a:bodyPr vert="horz" lIns="91440" tIns="45720" rIns="91440" bIns="45720" rtlCol="0" anchor="t">
            <a:normAutofit/>
          </a:bodyPr>
          <a:lstStyle/>
          <a:p>
            <a:r>
              <a:rPr lang="fr-CA" dirty="0">
                <a:ea typeface="Calibri Light"/>
                <a:cs typeface="Calibri Light"/>
              </a:rPr>
              <a:t>Donner une valeur</a:t>
            </a:r>
            <a:endParaRPr lang="fr-CA" dirty="0"/>
          </a:p>
        </p:txBody>
      </p:sp>
      <p:sp>
        <p:nvSpPr>
          <p:cNvPr id="3" name="Espace réservé du numéro de diapositive 2">
            <a:extLst>
              <a:ext uri="{FF2B5EF4-FFF2-40B4-BE49-F238E27FC236}">
                <a16:creationId xmlns:a16="http://schemas.microsoft.com/office/drawing/2014/main" id="{EB761CE6-695A-0941-954E-A6BD7E16386F}"/>
              </a:ext>
            </a:extLst>
          </p:cNvPr>
          <p:cNvSpPr>
            <a:spLocks noGrp="1"/>
          </p:cNvSpPr>
          <p:nvPr>
            <p:ph type="sldNum" sz="quarter" idx="4294967295"/>
          </p:nvPr>
        </p:nvSpPr>
        <p:spPr>
          <a:xfrm>
            <a:off x="9448800" y="6356350"/>
            <a:ext cx="2743200" cy="365125"/>
          </a:xfrm>
        </p:spPr>
        <p:txBody>
          <a:bodyPr rtlCol="0"/>
          <a:lstStyle/>
          <a:p>
            <a:pPr rtl="0"/>
            <a:fld id="{13D2E340-0663-474B-992C-9192B5C45E57}" type="slidenum">
              <a:rPr lang="fr-FR" smtClean="0"/>
              <a:t>9</a:t>
            </a:fld>
            <a:endParaRPr lang="fr-FR"/>
          </a:p>
        </p:txBody>
      </p:sp>
      <p:sp>
        <p:nvSpPr>
          <p:cNvPr id="29" name="Rectangle 28"/>
          <p:cNvSpPr/>
          <p:nvPr/>
        </p:nvSpPr>
        <p:spPr>
          <a:xfrm>
            <a:off x="2023880" y="5798126"/>
            <a:ext cx="6614439" cy="341632"/>
          </a:xfrm>
          <a:prstGeom prst="rect">
            <a:avLst/>
          </a:prstGeom>
        </p:spPr>
        <p:txBody>
          <a:bodyPr wrap="none">
            <a:spAutoFit/>
          </a:bodyPr>
          <a:lstStyle/>
          <a:p>
            <a:pPr lvl="0" algn="ctr" defTabSz="622300">
              <a:lnSpc>
                <a:spcPct val="90000"/>
              </a:lnSpc>
              <a:spcBef>
                <a:spcPct val="0"/>
              </a:spcBef>
              <a:spcAft>
                <a:spcPct val="35000"/>
              </a:spcAft>
            </a:pPr>
            <a:r>
              <a:rPr lang="fr-CA">
                <a:ea typeface="Calibri" panose="020F0502020204030204" pitchFamily="34" charset="0"/>
                <a:cs typeface="Times New Roman" panose="02020603050405020304" pitchFamily="18" charset="0"/>
              </a:rPr>
              <a:t>Comment fait-on l’analyse méthodique des traces fiables retenues? </a:t>
            </a:r>
          </a:p>
        </p:txBody>
      </p:sp>
      <p:sp>
        <p:nvSpPr>
          <p:cNvPr id="30" name="Forme libre 29"/>
          <p:cNvSpPr/>
          <p:nvPr/>
        </p:nvSpPr>
        <p:spPr>
          <a:xfrm>
            <a:off x="1853063" y="4950152"/>
            <a:ext cx="2611265" cy="531628"/>
          </a:xfrm>
          <a:custGeom>
            <a:avLst/>
            <a:gdLst>
              <a:gd name="connsiteX0" fmla="*/ 0 w 1699393"/>
              <a:gd name="connsiteY0" fmla="*/ 0 h 1813669"/>
              <a:gd name="connsiteX1" fmla="*/ 1699393 w 1699393"/>
              <a:gd name="connsiteY1" fmla="*/ 0 h 1813669"/>
              <a:gd name="connsiteX2" fmla="*/ 1699393 w 1699393"/>
              <a:gd name="connsiteY2" fmla="*/ 1813669 h 1813669"/>
              <a:gd name="connsiteX3" fmla="*/ 0 w 1699393"/>
              <a:gd name="connsiteY3" fmla="*/ 1813669 h 1813669"/>
              <a:gd name="connsiteX4" fmla="*/ 0 w 1699393"/>
              <a:gd name="connsiteY4" fmla="*/ 0 h 181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93" h="1813669">
                <a:moveTo>
                  <a:pt x="0" y="0"/>
                </a:moveTo>
                <a:lnTo>
                  <a:pt x="1699393" y="0"/>
                </a:lnTo>
                <a:lnTo>
                  <a:pt x="1699393" y="1813669"/>
                </a:lnTo>
                <a:lnTo>
                  <a:pt x="0" y="181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4460" rIns="0" bIns="124460" numCol="1" spcCol="1270" rtlCol="0" anchor="b" anchorCtr="1">
            <a:noAutofit/>
          </a:bodyPr>
          <a:lstStyle/>
          <a:p>
            <a:pPr algn="just" defTabSz="622300">
              <a:lnSpc>
                <a:spcPct val="90000"/>
              </a:lnSpc>
              <a:spcBef>
                <a:spcPct val="0"/>
              </a:spcBef>
              <a:spcAft>
                <a:spcPct val="35000"/>
              </a:spcAft>
            </a:pPr>
            <a:r>
              <a:rPr lang="fr-CA" sz="1400" dirty="0">
                <a:solidFill>
                  <a:schemeClr val="tx1"/>
                </a:solidFill>
                <a:ea typeface="Calibri"/>
                <a:cs typeface="Times New Roman"/>
              </a:rPr>
              <a:t>Aide à l'apprentissage</a:t>
            </a:r>
            <a:endParaRPr lang="fr-FR" dirty="0">
              <a:solidFill>
                <a:schemeClr val="tx1"/>
              </a:solidFill>
            </a:endParaRPr>
          </a:p>
          <a:p>
            <a:pPr algn="just" defTabSz="622300">
              <a:lnSpc>
                <a:spcPct val="90000"/>
              </a:lnSpc>
              <a:spcBef>
                <a:spcPct val="0"/>
              </a:spcBef>
              <a:spcAft>
                <a:spcPct val="35000"/>
              </a:spcAft>
            </a:pPr>
            <a:r>
              <a:rPr lang="fr-CA" sz="1400" dirty="0">
                <a:solidFill>
                  <a:schemeClr val="tx1"/>
                </a:solidFill>
                <a:ea typeface="Calibri"/>
                <a:cs typeface="Times New Roman"/>
              </a:rPr>
              <a:t>Reconnaissance des compétences</a:t>
            </a:r>
            <a:endParaRPr lang="fr-CA" sz="1400" i="0" kern="1200" dirty="0">
              <a:solidFill>
                <a:schemeClr val="tx1"/>
              </a:solidFill>
              <a:latin typeface="+mn-lt"/>
              <a:ea typeface="Calibri"/>
              <a:cs typeface="Times New Roman"/>
            </a:endParaRPr>
          </a:p>
        </p:txBody>
      </p:sp>
      <p:pic>
        <p:nvPicPr>
          <p:cNvPr id="9" name="Graphique 8" descr="Badge 3 avec un remplissage uni">
            <a:extLst>
              <a:ext uri="{FF2B5EF4-FFF2-40B4-BE49-F238E27FC236}">
                <a16:creationId xmlns:a16="http://schemas.microsoft.com/office/drawing/2014/main" id="{AC85EC43-C7BE-8E5C-4211-8512D9D8C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031" y="216877"/>
            <a:ext cx="914400" cy="914400"/>
          </a:xfrm>
          <a:prstGeom prst="rect">
            <a:avLst/>
          </a:prstGeom>
        </p:spPr>
      </p:pic>
      <p:pic>
        <p:nvPicPr>
          <p:cNvPr id="2" name="Espace réservé du contenu 4">
            <a:extLst>
              <a:ext uri="{FF2B5EF4-FFF2-40B4-BE49-F238E27FC236}">
                <a16:creationId xmlns:a16="http://schemas.microsoft.com/office/drawing/2014/main" id="{9835EC66-A12E-20F8-1FB7-1EB3064A4901}"/>
              </a:ext>
            </a:extLst>
          </p:cNvPr>
          <p:cNvPicPr>
            <a:picLocks noChangeAspect="1"/>
          </p:cNvPicPr>
          <p:nvPr/>
        </p:nvPicPr>
        <p:blipFill>
          <a:blip r:embed="rId5"/>
          <a:stretch>
            <a:fillRect/>
          </a:stretch>
        </p:blipFill>
        <p:spPr>
          <a:xfrm>
            <a:off x="9079725" y="422196"/>
            <a:ext cx="2112365" cy="2680915"/>
          </a:xfrm>
          <a:prstGeom prst="rect">
            <a:avLst/>
          </a:prstGeom>
        </p:spPr>
      </p:pic>
      <p:sp>
        <p:nvSpPr>
          <p:cNvPr id="6" name="Ellipse 5">
            <a:extLst>
              <a:ext uri="{FF2B5EF4-FFF2-40B4-BE49-F238E27FC236}">
                <a16:creationId xmlns:a16="http://schemas.microsoft.com/office/drawing/2014/main" id="{98D782F7-D3CB-691F-E697-861EDC272EB0}"/>
              </a:ext>
            </a:extLst>
          </p:cNvPr>
          <p:cNvSpPr/>
          <p:nvPr/>
        </p:nvSpPr>
        <p:spPr>
          <a:xfrm>
            <a:off x="10135907" y="216877"/>
            <a:ext cx="678438" cy="27553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697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p:bldP spid="23" grpId="0" animBg="1"/>
      <p:bldP spid="24" grpId="0"/>
      <p:bldP spid="29" grpId="0"/>
      <p:bldP spid="3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088815-e546-4910-a093-2c1ceb7e8103" xsi:nil="true"/>
    <lcf76f155ced4ddcb4097134ff3c332f xmlns="a8c8b545-8fa4-4ae5-b633-26ed32025cff">
      <Terms xmlns="http://schemas.microsoft.com/office/infopath/2007/PartnerControls"/>
    </lcf76f155ced4ddcb4097134ff3c332f>
    <Math_Settings xmlns="a8c8b545-8fa4-4ae5-b633-26ed32025cff" xsi:nil="true"/>
    <Self_Registration_Enabled xmlns="a8c8b545-8fa4-4ae5-b633-26ed32025cff" xsi:nil="true"/>
    <Is_Collaboration_Space_Locked xmlns="a8c8b545-8fa4-4ae5-b633-26ed32025cff" xsi:nil="true"/>
    <TeamsChannelId xmlns="a8c8b545-8fa4-4ae5-b633-26ed32025cff" xsi:nil="true"/>
    <NotebookType xmlns="a8c8b545-8fa4-4ae5-b633-26ed32025cff" xsi:nil="true"/>
    <Templates xmlns="a8c8b545-8fa4-4ae5-b633-26ed32025cff" xsi:nil="true"/>
    <AppVersion xmlns="a8c8b545-8fa4-4ae5-b633-26ed32025cff" xsi:nil="true"/>
    <Invited_Teachers xmlns="a8c8b545-8fa4-4ae5-b633-26ed32025cff" xsi:nil="true"/>
    <IsNotebookLocked xmlns="a8c8b545-8fa4-4ae5-b633-26ed32025cff" xsi:nil="true"/>
    <Owner xmlns="a8c8b545-8fa4-4ae5-b633-26ed32025cff">
      <UserInfo>
        <DisplayName/>
        <AccountId xsi:nil="true"/>
        <AccountType/>
      </UserInfo>
    </Owner>
    <Teachers xmlns="a8c8b545-8fa4-4ae5-b633-26ed32025cff">
      <UserInfo>
        <DisplayName/>
        <AccountId xsi:nil="true"/>
        <AccountType/>
      </UserInfo>
    </Teachers>
    <Students xmlns="a8c8b545-8fa4-4ae5-b633-26ed32025cff">
      <UserInfo>
        <DisplayName/>
        <AccountId xsi:nil="true"/>
        <AccountType/>
      </UserInfo>
    </Students>
    <Student_Groups xmlns="a8c8b545-8fa4-4ae5-b633-26ed32025cff">
      <UserInfo>
        <DisplayName/>
        <AccountId xsi:nil="true"/>
        <AccountType/>
      </UserInfo>
    </Student_Groups>
    <Has_Teacher_Only_SectionGroup xmlns="a8c8b545-8fa4-4ae5-b633-26ed32025cff" xsi:nil="true"/>
    <FolderType xmlns="a8c8b545-8fa4-4ae5-b633-26ed32025cff" xsi:nil="true"/>
    <CultureName xmlns="a8c8b545-8fa4-4ae5-b633-26ed32025cff" xsi:nil="true"/>
    <DefaultSectionNames xmlns="a8c8b545-8fa4-4ae5-b633-26ed32025cff" xsi:nil="true"/>
    <Invited_Students xmlns="a8c8b545-8fa4-4ae5-b633-26ed32025c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DF3C55357F1142A1C16BF94DA07B1B" ma:contentTypeVersion="37" ma:contentTypeDescription="Crée un document." ma:contentTypeScope="" ma:versionID="0fb4f74376b3aca028960e7cd5348a3e">
  <xsd:schema xmlns:xsd="http://www.w3.org/2001/XMLSchema" xmlns:xs="http://www.w3.org/2001/XMLSchema" xmlns:p="http://schemas.microsoft.com/office/2006/metadata/properties" xmlns:ns2="a8c8b545-8fa4-4ae5-b633-26ed32025cff" xmlns:ns3="c5088815-e546-4910-a093-2c1ceb7e8103" targetNamespace="http://schemas.microsoft.com/office/2006/metadata/properties" ma:root="true" ma:fieldsID="0460bb3a2362ae3656cab338ac642d2d" ns2:_="" ns3:_="">
    <xsd:import namespace="a8c8b545-8fa4-4ae5-b633-26ed32025cff"/>
    <xsd:import namespace="c5088815-e546-4910-a093-2c1ceb7e8103"/>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8b545-8fa4-4ae5-b633-26ed32025c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6" nillable="true" ma:displayName="Math Settings" ma:internalName="Math_Settings">
      <xsd:simpleType>
        <xsd:restriction base="dms:Text"/>
      </xsd:simple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Tags" ma:index="28" nillable="true" ma:displayName="Tags" ma:internalName="MediaServiceAutoTag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DateTaken" ma:index="34" nillable="true" ma:displayName="MediaServiceDateTaken" ma:hidden="true" ma:internalName="MediaServiceDateTaken" ma:readOnly="true">
      <xsd:simpleType>
        <xsd:restriction base="dms:Text"/>
      </xsd:simpleType>
    </xsd:element>
    <xsd:element name="MediaServiceLocation" ma:index="35" nillable="true" ma:displayName="Location" ma:internalName="MediaServiceLocation" ma:readOnly="true">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LengthInSeconds" ma:index="38" nillable="true" ma:displayName="MediaLengthInSeconds" ma:hidden="true"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Balises d’images" ma:readOnly="false" ma:fieldId="{5cf76f15-5ced-4ddc-b409-7134ff3c332f}" ma:taxonomyMulti="true" ma:sspId="37d59920-1316-433a-974d-c0f1747c70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088815-e546-4910-a093-2c1ceb7e8103" elementFormDefault="qualified">
    <xsd:import namespace="http://schemas.microsoft.com/office/2006/documentManagement/types"/>
    <xsd:import namespace="http://schemas.microsoft.com/office/infopath/2007/PartnerControls"/>
    <xsd:element name="SharedWithUsers" ma:index="3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Partagé avec détails" ma:internalName="SharedWithDetails" ma:readOnly="true">
      <xsd:simpleType>
        <xsd:restriction base="dms:Note">
          <xsd:maxLength value="255"/>
        </xsd:restriction>
      </xsd:simpleType>
    </xsd:element>
    <xsd:element name="TaxCatchAll" ma:index="41" nillable="true" ma:displayName="Taxonomy Catch All Column" ma:hidden="true" ma:list="{bb88a64b-dbba-4a02-ba9e-e1b77b43e5f2}" ma:internalName="TaxCatchAll" ma:showField="CatchAllData" ma:web="c5088815-e546-4910-a093-2c1ceb7e81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A0BC64-E216-41B4-A79A-24253E079798}">
  <ds:schemaRefs>
    <ds:schemaRef ds:uri="http://schemas.microsoft.com/office/2006/metadata/properties"/>
    <ds:schemaRef ds:uri="http://schemas.microsoft.com/office/infopath/2007/PartnerControls"/>
    <ds:schemaRef ds:uri="c5088815-e546-4910-a093-2c1ceb7e8103"/>
    <ds:schemaRef ds:uri="a8c8b545-8fa4-4ae5-b633-26ed32025cff"/>
  </ds:schemaRefs>
</ds:datastoreItem>
</file>

<file path=customXml/itemProps2.xml><?xml version="1.0" encoding="utf-8"?>
<ds:datastoreItem xmlns:ds="http://schemas.openxmlformats.org/officeDocument/2006/customXml" ds:itemID="{AFDF4B96-B2A1-4786-8290-F1BDA60E803B}">
  <ds:schemaRefs>
    <ds:schemaRef ds:uri="http://schemas.microsoft.com/sharepoint/v3/contenttype/forms"/>
  </ds:schemaRefs>
</ds:datastoreItem>
</file>

<file path=customXml/itemProps3.xml><?xml version="1.0" encoding="utf-8"?>
<ds:datastoreItem xmlns:ds="http://schemas.openxmlformats.org/officeDocument/2006/customXml" ds:itemID="{3F390E7F-0CE4-4D5A-AE0E-9228CFC80F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8b545-8fa4-4ae5-b633-26ed32025cff"/>
    <ds:schemaRef ds:uri="c5088815-e546-4910-a093-2c1ceb7e8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TotalTime>
  <Words>2596</Words>
  <Application>Microsoft Office PowerPoint</Application>
  <PresentationFormat>Grand écran</PresentationFormat>
  <Paragraphs>271</Paragraphs>
  <Slides>24</Slides>
  <Notes>9</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24</vt:i4>
      </vt:variant>
    </vt:vector>
  </HeadingPairs>
  <TitlesOfParts>
    <vt:vector size="32" baseType="lpstr">
      <vt:lpstr>Arial</vt:lpstr>
      <vt:lpstr>Brush Script MT</vt:lpstr>
      <vt:lpstr>Calibri</vt:lpstr>
      <vt:lpstr>Calibri Light</vt:lpstr>
      <vt:lpstr>Courier New</vt:lpstr>
      <vt:lpstr>Times New Roman</vt:lpstr>
      <vt:lpstr>Wingdings</vt:lpstr>
      <vt:lpstr>Office Theme</vt:lpstr>
      <vt:lpstr>Encadrements généraux en évaluation pour soutenir les normes et modalités: mises à jour rentrée 2025</vt:lpstr>
      <vt:lpstr>Normes et modalités en évaluation</vt:lpstr>
      <vt:lpstr>Pour donner vie à l'encadrement local de votre école</vt:lpstr>
      <vt:lpstr>Les essentiels</vt:lpstr>
      <vt:lpstr>Le processus d'évaluation de l'école</vt:lpstr>
      <vt:lpstr>Planification</vt:lpstr>
      <vt:lpstr>Pondération des épreuves</vt:lpstr>
      <vt:lpstr>Cueillette et l'analyse</vt:lpstr>
      <vt:lpstr>Interprétation et jugement  </vt:lpstr>
      <vt:lpstr>Présentation PowerPoint</vt:lpstr>
      <vt:lpstr>Droit de reprise</vt:lpstr>
      <vt:lpstr>Communication</vt:lpstr>
      <vt:lpstr>Présentation PowerPoint</vt:lpstr>
      <vt:lpstr>Sans oublier:</vt:lpstr>
      <vt:lpstr>Qualité de la langue</vt:lpstr>
      <vt:lpstr>Pensez aux clientèles particulières</vt:lpstr>
      <vt:lpstr>Présentation PowerPoint</vt:lpstr>
      <vt:lpstr>Autres éléments à considérer avant d'approuver:</vt:lpstr>
      <vt:lpstr>Informations  à inclure et à réviser au besoin en considérant les autres instances</vt:lpstr>
      <vt:lpstr>C'est un document vivant!</vt:lpstr>
      <vt:lpstr>Est-ce que les NMÉ de notre école nous aident face aux situations suivantes?  Échanges et questions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Boileau Marilyne</cp:lastModifiedBy>
  <cp:revision>1497</cp:revision>
  <dcterms:created xsi:type="dcterms:W3CDTF">2021-02-10T16:13:48Z</dcterms:created>
  <dcterms:modified xsi:type="dcterms:W3CDTF">2025-09-19T13:23:08Z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0x010100F6DF3C55357F1142A1C16BF94DA07B1B</vt:lpwstr>
  </property>
  <property fmtid="{D5CDD505-2E9C-101B-9397-08002B2CF9AE}" pid="3" name="MediaServiceImageTags">
    <vt:lpwstr/>
  </property>
</Properties>
</file>