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4" r:id="rId7"/>
    <p:sldId id="261" r:id="rId8"/>
    <p:sldId id="262" r:id="rId9"/>
    <p:sldId id="263" r:id="rId10"/>
    <p:sldId id="273" r:id="rId11"/>
    <p:sldId id="264" r:id="rId12"/>
    <p:sldId id="265" r:id="rId13"/>
    <p:sldId id="266" r:id="rId14"/>
    <p:sldId id="268" r:id="rId15"/>
    <p:sldId id="267" r:id="rId16"/>
    <p:sldId id="269" r:id="rId17"/>
    <p:sldId id="270" r:id="rId18"/>
    <p:sldId id="271" r:id="rId19"/>
    <p:sldId id="272" r:id="rId20"/>
    <p:sldId id="275" r:id="rId21"/>
    <p:sldId id="276" r:id="rId22"/>
    <p:sldId id="277"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339"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CCDD2-C82F-45FA-A3DE-502391B0C807}"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fr-CA"/>
        </a:p>
      </dgm:t>
    </dgm:pt>
    <dgm:pt modelId="{695FD69D-25A7-443C-96E5-F60C7A7261F6}">
      <dgm:prSet phldrT="[Texte]"/>
      <dgm:spPr/>
      <dgm:t>
        <a:bodyPr/>
        <a:lstStyle/>
        <a:p>
          <a:r>
            <a:rPr lang="fr-FR" dirty="0"/>
            <a:t>L'élève est au centre de ses apprentissages</a:t>
          </a:r>
          <a:endParaRPr lang="fr-CA" dirty="0"/>
        </a:p>
      </dgm:t>
    </dgm:pt>
    <dgm:pt modelId="{739FF894-CA69-4AC0-B357-7D01ED0F408D}" type="parTrans" cxnId="{4E76C56D-E67D-42FA-963D-3338481C6F38}">
      <dgm:prSet/>
      <dgm:spPr/>
      <dgm:t>
        <a:bodyPr/>
        <a:lstStyle/>
        <a:p>
          <a:endParaRPr lang="fr-CA"/>
        </a:p>
      </dgm:t>
    </dgm:pt>
    <dgm:pt modelId="{8CEFC865-09B9-4ED1-9372-A7CD9DD8A1FC}" type="sibTrans" cxnId="{4E76C56D-E67D-42FA-963D-3338481C6F38}">
      <dgm:prSet/>
      <dgm:spPr/>
      <dgm:t>
        <a:bodyPr/>
        <a:lstStyle/>
        <a:p>
          <a:endParaRPr lang="fr-CA"/>
        </a:p>
      </dgm:t>
    </dgm:pt>
    <dgm:pt modelId="{3CE2CB61-FA29-4381-8651-5790779909C7}">
      <dgm:prSet phldrT="[Texte]" custT="1"/>
      <dgm:spPr/>
      <dgm:t>
        <a:bodyPr/>
        <a:lstStyle/>
        <a:p>
          <a:r>
            <a:rPr lang="fr-CA" sz="1200" dirty="0"/>
            <a:t>Parents</a:t>
          </a:r>
          <a:endParaRPr lang="fr-CA" sz="900" dirty="0"/>
        </a:p>
      </dgm:t>
    </dgm:pt>
    <dgm:pt modelId="{18A2D123-AAB7-4C34-8474-0F3F66152A28}" type="parTrans" cxnId="{D464EABE-90B5-42ED-BB9C-9DCB0D79265F}">
      <dgm:prSet/>
      <dgm:spPr/>
      <dgm:t>
        <a:bodyPr/>
        <a:lstStyle/>
        <a:p>
          <a:endParaRPr lang="fr-CA"/>
        </a:p>
      </dgm:t>
    </dgm:pt>
    <dgm:pt modelId="{51AC7A77-0C5A-488F-8715-01CBD3228410}" type="sibTrans" cxnId="{D464EABE-90B5-42ED-BB9C-9DCB0D79265F}">
      <dgm:prSet/>
      <dgm:spPr/>
      <dgm:t>
        <a:bodyPr/>
        <a:lstStyle/>
        <a:p>
          <a:endParaRPr lang="fr-CA"/>
        </a:p>
      </dgm:t>
    </dgm:pt>
    <dgm:pt modelId="{F4D222E1-2AB7-4759-9FAA-16921D45AD52}">
      <dgm:prSet phldrT="[Texte]" custT="1"/>
      <dgm:spPr/>
      <dgm:t>
        <a:bodyPr/>
        <a:lstStyle/>
        <a:p>
          <a:r>
            <a:rPr lang="fr-CA" sz="900" dirty="0"/>
            <a:t>Enseignant</a:t>
          </a:r>
        </a:p>
      </dgm:t>
    </dgm:pt>
    <dgm:pt modelId="{951A5CA9-2391-488E-8C52-9A3FB2FC55ED}" type="parTrans" cxnId="{9B39E345-C8DA-4595-979A-258874BB2665}">
      <dgm:prSet/>
      <dgm:spPr/>
      <dgm:t>
        <a:bodyPr/>
        <a:lstStyle/>
        <a:p>
          <a:endParaRPr lang="fr-CA"/>
        </a:p>
      </dgm:t>
    </dgm:pt>
    <dgm:pt modelId="{2FAA252B-256C-450C-A9A9-83E222CAA5F4}" type="sibTrans" cxnId="{9B39E345-C8DA-4595-979A-258874BB2665}">
      <dgm:prSet/>
      <dgm:spPr/>
      <dgm:t>
        <a:bodyPr/>
        <a:lstStyle/>
        <a:p>
          <a:endParaRPr lang="fr-CA"/>
        </a:p>
      </dgm:t>
    </dgm:pt>
    <dgm:pt modelId="{D2AB166C-74E9-4F24-A506-AC4BE2B7C68A}">
      <dgm:prSet phldrT="[Texte]"/>
      <dgm:spPr/>
      <dgm:t>
        <a:bodyPr/>
        <a:lstStyle/>
        <a:p>
          <a:r>
            <a:rPr lang="fr-CA" dirty="0"/>
            <a:t>Élève</a:t>
          </a:r>
        </a:p>
      </dgm:t>
    </dgm:pt>
    <dgm:pt modelId="{D943A4EE-674B-43BC-B2D9-1756D4AFEA82}" type="parTrans" cxnId="{6B9A741A-008A-4A54-B415-70EE3044BC3D}">
      <dgm:prSet/>
      <dgm:spPr/>
      <dgm:t>
        <a:bodyPr/>
        <a:lstStyle/>
        <a:p>
          <a:endParaRPr lang="fr-CA"/>
        </a:p>
      </dgm:t>
    </dgm:pt>
    <dgm:pt modelId="{60FFE2F8-92EF-4837-92D8-B27F806F7580}" type="sibTrans" cxnId="{6B9A741A-008A-4A54-B415-70EE3044BC3D}">
      <dgm:prSet/>
      <dgm:spPr/>
      <dgm:t>
        <a:bodyPr/>
        <a:lstStyle/>
        <a:p>
          <a:endParaRPr lang="fr-CA"/>
        </a:p>
      </dgm:t>
    </dgm:pt>
    <dgm:pt modelId="{420CDF86-999E-4FE4-B102-11D26A5E928D}" type="pres">
      <dgm:prSet presAssocID="{6A1CCDD2-C82F-45FA-A3DE-502391B0C807}" presName="Name0" presStyleCnt="0">
        <dgm:presLayoutVars>
          <dgm:chMax val="1"/>
          <dgm:dir/>
          <dgm:animLvl val="ctr"/>
          <dgm:resizeHandles val="exact"/>
        </dgm:presLayoutVars>
      </dgm:prSet>
      <dgm:spPr/>
      <dgm:t>
        <a:bodyPr/>
        <a:lstStyle/>
        <a:p>
          <a:endParaRPr lang="fr-FR"/>
        </a:p>
      </dgm:t>
    </dgm:pt>
    <dgm:pt modelId="{9C83127B-58D3-425A-A696-215A82BC5951}" type="pres">
      <dgm:prSet presAssocID="{695FD69D-25A7-443C-96E5-F60C7A7261F6}" presName="centerShape" presStyleLbl="node0" presStyleIdx="0" presStyleCnt="1"/>
      <dgm:spPr/>
      <dgm:t>
        <a:bodyPr/>
        <a:lstStyle/>
        <a:p>
          <a:endParaRPr lang="fr-FR"/>
        </a:p>
      </dgm:t>
    </dgm:pt>
    <dgm:pt modelId="{ED3208BF-B01E-4B1D-9421-179772CB6C72}" type="pres">
      <dgm:prSet presAssocID="{3CE2CB61-FA29-4381-8651-5790779909C7}" presName="node" presStyleLbl="node1" presStyleIdx="0" presStyleCnt="3">
        <dgm:presLayoutVars>
          <dgm:bulletEnabled val="1"/>
        </dgm:presLayoutVars>
      </dgm:prSet>
      <dgm:spPr/>
      <dgm:t>
        <a:bodyPr/>
        <a:lstStyle/>
        <a:p>
          <a:endParaRPr lang="fr-FR"/>
        </a:p>
      </dgm:t>
    </dgm:pt>
    <dgm:pt modelId="{E2768CBD-19A5-4800-B8C3-881D097E0A3F}" type="pres">
      <dgm:prSet presAssocID="{3CE2CB61-FA29-4381-8651-5790779909C7}" presName="dummy" presStyleCnt="0"/>
      <dgm:spPr/>
    </dgm:pt>
    <dgm:pt modelId="{D5C1D411-438A-4ECD-B354-A15F06CE1F20}" type="pres">
      <dgm:prSet presAssocID="{51AC7A77-0C5A-488F-8715-01CBD3228410}" presName="sibTrans" presStyleLbl="sibTrans2D1" presStyleIdx="0" presStyleCnt="3"/>
      <dgm:spPr/>
      <dgm:t>
        <a:bodyPr/>
        <a:lstStyle/>
        <a:p>
          <a:endParaRPr lang="fr-FR"/>
        </a:p>
      </dgm:t>
    </dgm:pt>
    <dgm:pt modelId="{F4A958FC-52E1-4C21-895A-227936173290}" type="pres">
      <dgm:prSet presAssocID="{F4D222E1-2AB7-4759-9FAA-16921D45AD52}" presName="node" presStyleLbl="node1" presStyleIdx="1" presStyleCnt="3">
        <dgm:presLayoutVars>
          <dgm:bulletEnabled val="1"/>
        </dgm:presLayoutVars>
      </dgm:prSet>
      <dgm:spPr/>
      <dgm:t>
        <a:bodyPr/>
        <a:lstStyle/>
        <a:p>
          <a:endParaRPr lang="fr-FR"/>
        </a:p>
      </dgm:t>
    </dgm:pt>
    <dgm:pt modelId="{C5116AC1-A5FC-4DE8-A744-3693F735939D}" type="pres">
      <dgm:prSet presAssocID="{F4D222E1-2AB7-4759-9FAA-16921D45AD52}" presName="dummy" presStyleCnt="0"/>
      <dgm:spPr/>
    </dgm:pt>
    <dgm:pt modelId="{3333BB45-B761-4D20-9CB1-F8EADD3549C3}" type="pres">
      <dgm:prSet presAssocID="{2FAA252B-256C-450C-A9A9-83E222CAA5F4}" presName="sibTrans" presStyleLbl="sibTrans2D1" presStyleIdx="1" presStyleCnt="3"/>
      <dgm:spPr/>
      <dgm:t>
        <a:bodyPr/>
        <a:lstStyle/>
        <a:p>
          <a:endParaRPr lang="fr-FR"/>
        </a:p>
      </dgm:t>
    </dgm:pt>
    <dgm:pt modelId="{12507536-B232-414C-9A4D-85A8ECAA1B53}" type="pres">
      <dgm:prSet presAssocID="{D2AB166C-74E9-4F24-A506-AC4BE2B7C68A}" presName="node" presStyleLbl="node1" presStyleIdx="2" presStyleCnt="3">
        <dgm:presLayoutVars>
          <dgm:bulletEnabled val="1"/>
        </dgm:presLayoutVars>
      </dgm:prSet>
      <dgm:spPr/>
      <dgm:t>
        <a:bodyPr/>
        <a:lstStyle/>
        <a:p>
          <a:endParaRPr lang="fr-FR"/>
        </a:p>
      </dgm:t>
    </dgm:pt>
    <dgm:pt modelId="{AFD51833-BE1A-4BF8-9CC9-99A6288639BE}" type="pres">
      <dgm:prSet presAssocID="{D2AB166C-74E9-4F24-A506-AC4BE2B7C68A}" presName="dummy" presStyleCnt="0"/>
      <dgm:spPr/>
    </dgm:pt>
    <dgm:pt modelId="{8B28341C-BBDC-4526-AB45-A5D4EE8E91BD}" type="pres">
      <dgm:prSet presAssocID="{60FFE2F8-92EF-4837-92D8-B27F806F7580}" presName="sibTrans" presStyleLbl="sibTrans2D1" presStyleIdx="2" presStyleCnt="3"/>
      <dgm:spPr/>
      <dgm:t>
        <a:bodyPr/>
        <a:lstStyle/>
        <a:p>
          <a:endParaRPr lang="fr-FR"/>
        </a:p>
      </dgm:t>
    </dgm:pt>
  </dgm:ptLst>
  <dgm:cxnLst>
    <dgm:cxn modelId="{4E76C56D-E67D-42FA-963D-3338481C6F38}" srcId="{6A1CCDD2-C82F-45FA-A3DE-502391B0C807}" destId="{695FD69D-25A7-443C-96E5-F60C7A7261F6}" srcOrd="0" destOrd="0" parTransId="{739FF894-CA69-4AC0-B357-7D01ED0F408D}" sibTransId="{8CEFC865-09B9-4ED1-9372-A7CD9DD8A1FC}"/>
    <dgm:cxn modelId="{5C698483-5B72-457C-875E-CE1F5401E57D}" type="presOf" srcId="{D2AB166C-74E9-4F24-A506-AC4BE2B7C68A}" destId="{12507536-B232-414C-9A4D-85A8ECAA1B53}" srcOrd="0" destOrd="0" presId="urn:microsoft.com/office/officeart/2005/8/layout/radial6"/>
    <dgm:cxn modelId="{18255D1A-8C8A-4AD2-8DC4-C8679CAE3A12}" type="presOf" srcId="{60FFE2F8-92EF-4837-92D8-B27F806F7580}" destId="{8B28341C-BBDC-4526-AB45-A5D4EE8E91BD}" srcOrd="0" destOrd="0" presId="urn:microsoft.com/office/officeart/2005/8/layout/radial6"/>
    <dgm:cxn modelId="{13F157D8-95F0-46B3-8A60-53CA4E5382E9}" type="presOf" srcId="{2FAA252B-256C-450C-A9A9-83E222CAA5F4}" destId="{3333BB45-B761-4D20-9CB1-F8EADD3549C3}" srcOrd="0" destOrd="0" presId="urn:microsoft.com/office/officeart/2005/8/layout/radial6"/>
    <dgm:cxn modelId="{049E5C1D-D111-4CC0-A53B-A70E36F22282}" type="presOf" srcId="{F4D222E1-2AB7-4759-9FAA-16921D45AD52}" destId="{F4A958FC-52E1-4C21-895A-227936173290}" srcOrd="0" destOrd="0" presId="urn:microsoft.com/office/officeart/2005/8/layout/radial6"/>
    <dgm:cxn modelId="{6B9A741A-008A-4A54-B415-70EE3044BC3D}" srcId="{695FD69D-25A7-443C-96E5-F60C7A7261F6}" destId="{D2AB166C-74E9-4F24-A506-AC4BE2B7C68A}" srcOrd="2" destOrd="0" parTransId="{D943A4EE-674B-43BC-B2D9-1756D4AFEA82}" sibTransId="{60FFE2F8-92EF-4837-92D8-B27F806F7580}"/>
    <dgm:cxn modelId="{6723DA95-9F2C-433B-8E66-1A58E1C8D998}" type="presOf" srcId="{695FD69D-25A7-443C-96E5-F60C7A7261F6}" destId="{9C83127B-58D3-425A-A696-215A82BC5951}" srcOrd="0" destOrd="0" presId="urn:microsoft.com/office/officeart/2005/8/layout/radial6"/>
    <dgm:cxn modelId="{56DB89DA-E074-4BDA-8CDB-6D630E94082E}" type="presOf" srcId="{6A1CCDD2-C82F-45FA-A3DE-502391B0C807}" destId="{420CDF86-999E-4FE4-B102-11D26A5E928D}" srcOrd="0" destOrd="0" presId="urn:microsoft.com/office/officeart/2005/8/layout/radial6"/>
    <dgm:cxn modelId="{5C772E37-691D-42B0-B58F-01D5BF2A72AD}" type="presOf" srcId="{3CE2CB61-FA29-4381-8651-5790779909C7}" destId="{ED3208BF-B01E-4B1D-9421-179772CB6C72}" srcOrd="0" destOrd="0" presId="urn:microsoft.com/office/officeart/2005/8/layout/radial6"/>
    <dgm:cxn modelId="{D464EABE-90B5-42ED-BB9C-9DCB0D79265F}" srcId="{695FD69D-25A7-443C-96E5-F60C7A7261F6}" destId="{3CE2CB61-FA29-4381-8651-5790779909C7}" srcOrd="0" destOrd="0" parTransId="{18A2D123-AAB7-4C34-8474-0F3F66152A28}" sibTransId="{51AC7A77-0C5A-488F-8715-01CBD3228410}"/>
    <dgm:cxn modelId="{6229F94D-BF86-433C-9267-E5D0E369EC18}" type="presOf" srcId="{51AC7A77-0C5A-488F-8715-01CBD3228410}" destId="{D5C1D411-438A-4ECD-B354-A15F06CE1F20}" srcOrd="0" destOrd="0" presId="urn:microsoft.com/office/officeart/2005/8/layout/radial6"/>
    <dgm:cxn modelId="{9B39E345-C8DA-4595-979A-258874BB2665}" srcId="{695FD69D-25A7-443C-96E5-F60C7A7261F6}" destId="{F4D222E1-2AB7-4759-9FAA-16921D45AD52}" srcOrd="1" destOrd="0" parTransId="{951A5CA9-2391-488E-8C52-9A3FB2FC55ED}" sibTransId="{2FAA252B-256C-450C-A9A9-83E222CAA5F4}"/>
    <dgm:cxn modelId="{91DC713B-A409-4C06-B965-8CEFC7C07539}" type="presParOf" srcId="{420CDF86-999E-4FE4-B102-11D26A5E928D}" destId="{9C83127B-58D3-425A-A696-215A82BC5951}" srcOrd="0" destOrd="0" presId="urn:microsoft.com/office/officeart/2005/8/layout/radial6"/>
    <dgm:cxn modelId="{32E2DB6E-52D2-43DB-8BC2-380FFD859A90}" type="presParOf" srcId="{420CDF86-999E-4FE4-B102-11D26A5E928D}" destId="{ED3208BF-B01E-4B1D-9421-179772CB6C72}" srcOrd="1" destOrd="0" presId="urn:microsoft.com/office/officeart/2005/8/layout/radial6"/>
    <dgm:cxn modelId="{420F27CC-D06A-4E08-B746-B3B3EDCFC370}" type="presParOf" srcId="{420CDF86-999E-4FE4-B102-11D26A5E928D}" destId="{E2768CBD-19A5-4800-B8C3-881D097E0A3F}" srcOrd="2" destOrd="0" presId="urn:microsoft.com/office/officeart/2005/8/layout/radial6"/>
    <dgm:cxn modelId="{7E29D259-CD2F-4ED6-B033-CDB7AC22DAA3}" type="presParOf" srcId="{420CDF86-999E-4FE4-B102-11D26A5E928D}" destId="{D5C1D411-438A-4ECD-B354-A15F06CE1F20}" srcOrd="3" destOrd="0" presId="urn:microsoft.com/office/officeart/2005/8/layout/radial6"/>
    <dgm:cxn modelId="{36FBA0DF-7419-4135-9DDC-2A297EBFB2AF}" type="presParOf" srcId="{420CDF86-999E-4FE4-B102-11D26A5E928D}" destId="{F4A958FC-52E1-4C21-895A-227936173290}" srcOrd="4" destOrd="0" presId="urn:microsoft.com/office/officeart/2005/8/layout/radial6"/>
    <dgm:cxn modelId="{16B1107F-76B2-495F-98D1-E9C2D36D525B}" type="presParOf" srcId="{420CDF86-999E-4FE4-B102-11D26A5E928D}" destId="{C5116AC1-A5FC-4DE8-A744-3693F735939D}" srcOrd="5" destOrd="0" presId="urn:microsoft.com/office/officeart/2005/8/layout/radial6"/>
    <dgm:cxn modelId="{295BBDF7-24FE-47E0-90B5-39D5573F74CC}" type="presParOf" srcId="{420CDF86-999E-4FE4-B102-11D26A5E928D}" destId="{3333BB45-B761-4D20-9CB1-F8EADD3549C3}" srcOrd="6" destOrd="0" presId="urn:microsoft.com/office/officeart/2005/8/layout/radial6"/>
    <dgm:cxn modelId="{CB9B2D82-2A15-4E9D-9DAA-9FD0FEB3C8DB}" type="presParOf" srcId="{420CDF86-999E-4FE4-B102-11D26A5E928D}" destId="{12507536-B232-414C-9A4D-85A8ECAA1B53}" srcOrd="7" destOrd="0" presId="urn:microsoft.com/office/officeart/2005/8/layout/radial6"/>
    <dgm:cxn modelId="{1788EDD6-D429-4224-98CC-F2C67A3B7E43}" type="presParOf" srcId="{420CDF86-999E-4FE4-B102-11D26A5E928D}" destId="{AFD51833-BE1A-4BF8-9CC9-99A6288639BE}" srcOrd="8" destOrd="0" presId="urn:microsoft.com/office/officeart/2005/8/layout/radial6"/>
    <dgm:cxn modelId="{3083A976-8B8B-4A43-A3B4-D9768D62DC55}" type="presParOf" srcId="{420CDF86-999E-4FE4-B102-11D26A5E928D}" destId="{8B28341C-BBDC-4526-AB45-A5D4EE8E91B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8341C-BBDC-4526-AB45-A5D4EE8E91BD}">
      <dsp:nvSpPr>
        <dsp:cNvPr id="0" name=""/>
        <dsp:cNvSpPr/>
      </dsp:nvSpPr>
      <dsp:spPr>
        <a:xfrm>
          <a:off x="1546619" y="722136"/>
          <a:ext cx="4829428" cy="4829428"/>
        </a:xfrm>
        <a:prstGeom prst="blockArc">
          <a:avLst>
            <a:gd name="adj1" fmla="val 9000000"/>
            <a:gd name="adj2" fmla="val 16200000"/>
            <a:gd name="adj3" fmla="val 4635"/>
          </a:avLst>
        </a:prstGeom>
        <a:solidFill>
          <a:schemeClr val="accent3">
            <a:hueOff val="2375371"/>
            <a:satOff val="12794"/>
            <a:lumOff val="174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33BB45-B761-4D20-9CB1-F8EADD3549C3}">
      <dsp:nvSpPr>
        <dsp:cNvPr id="0" name=""/>
        <dsp:cNvSpPr/>
      </dsp:nvSpPr>
      <dsp:spPr>
        <a:xfrm>
          <a:off x="1546619" y="722136"/>
          <a:ext cx="4829428" cy="4829428"/>
        </a:xfrm>
        <a:prstGeom prst="blockArc">
          <a:avLst>
            <a:gd name="adj1" fmla="val 1800000"/>
            <a:gd name="adj2" fmla="val 9000000"/>
            <a:gd name="adj3" fmla="val 4635"/>
          </a:avLst>
        </a:prstGeom>
        <a:solidFill>
          <a:schemeClr val="accent3">
            <a:hueOff val="1187685"/>
            <a:satOff val="6397"/>
            <a:lumOff val="8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1D411-438A-4ECD-B354-A15F06CE1F20}">
      <dsp:nvSpPr>
        <dsp:cNvPr id="0" name=""/>
        <dsp:cNvSpPr/>
      </dsp:nvSpPr>
      <dsp:spPr>
        <a:xfrm>
          <a:off x="1546619" y="722136"/>
          <a:ext cx="4829428" cy="4829428"/>
        </a:xfrm>
        <a:prstGeom prst="blockArc">
          <a:avLst>
            <a:gd name="adj1" fmla="val 16200000"/>
            <a:gd name="adj2" fmla="val 180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83127B-58D3-425A-A696-215A82BC5951}">
      <dsp:nvSpPr>
        <dsp:cNvPr id="0" name=""/>
        <dsp:cNvSpPr/>
      </dsp:nvSpPr>
      <dsp:spPr>
        <a:xfrm>
          <a:off x="2851076" y="2026594"/>
          <a:ext cx="2220513" cy="22205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a:t>L'élève est au centre de ses apprentissages</a:t>
          </a:r>
          <a:endParaRPr lang="fr-CA" sz="1700" kern="1200" dirty="0"/>
        </a:p>
      </dsp:txBody>
      <dsp:txXfrm>
        <a:off x="3176263" y="2351781"/>
        <a:ext cx="1570139" cy="1570139"/>
      </dsp:txXfrm>
    </dsp:sp>
    <dsp:sp modelId="{ED3208BF-B01E-4B1D-9421-179772CB6C72}">
      <dsp:nvSpPr>
        <dsp:cNvPr id="0" name=""/>
        <dsp:cNvSpPr/>
      </dsp:nvSpPr>
      <dsp:spPr>
        <a:xfrm>
          <a:off x="3184153" y="913"/>
          <a:ext cx="1554359" cy="155435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kern="1200" dirty="0"/>
            <a:t>Parents</a:t>
          </a:r>
          <a:endParaRPr lang="fr-CA" sz="900" kern="1200" dirty="0"/>
        </a:p>
      </dsp:txBody>
      <dsp:txXfrm>
        <a:off x="3411784" y="228544"/>
        <a:ext cx="1099097" cy="1099097"/>
      </dsp:txXfrm>
    </dsp:sp>
    <dsp:sp modelId="{F4A958FC-52E1-4C21-895A-227936173290}">
      <dsp:nvSpPr>
        <dsp:cNvPr id="0" name=""/>
        <dsp:cNvSpPr/>
      </dsp:nvSpPr>
      <dsp:spPr>
        <a:xfrm>
          <a:off x="5226897" y="3539049"/>
          <a:ext cx="1554359" cy="1554359"/>
        </a:xfrm>
        <a:prstGeom prst="ellipse">
          <a:avLst/>
        </a:prstGeom>
        <a:solidFill>
          <a:schemeClr val="accent3">
            <a:hueOff val="1187685"/>
            <a:satOff val="6397"/>
            <a:lumOff val="8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CA" sz="900" kern="1200" dirty="0"/>
            <a:t>Enseignant</a:t>
          </a:r>
        </a:p>
      </dsp:txBody>
      <dsp:txXfrm>
        <a:off x="5454528" y="3766680"/>
        <a:ext cx="1099097" cy="1099097"/>
      </dsp:txXfrm>
    </dsp:sp>
    <dsp:sp modelId="{12507536-B232-414C-9A4D-85A8ECAA1B53}">
      <dsp:nvSpPr>
        <dsp:cNvPr id="0" name=""/>
        <dsp:cNvSpPr/>
      </dsp:nvSpPr>
      <dsp:spPr>
        <a:xfrm>
          <a:off x="1141410" y="3539049"/>
          <a:ext cx="1554359" cy="1554359"/>
        </a:xfrm>
        <a:prstGeom prst="ellipse">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fr-CA" sz="3100" kern="1200" dirty="0"/>
            <a:t>Élève</a:t>
          </a:r>
        </a:p>
      </dsp:txBody>
      <dsp:txXfrm>
        <a:off x="1369041" y="3766680"/>
        <a:ext cx="1099097" cy="10990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1E6BF5F7-F7BA-4D06-A241-369A09436631}" type="datetimeFigureOut">
              <a:rPr lang="fr-CA" smtClean="0"/>
              <a:t>2021-10-29</a:t>
            </a:fld>
            <a:endParaRPr lang="fr-CA"/>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442C7BF8-908C-47BB-8E11-91D6B7F6D2BF}"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E6BF5F7-F7BA-4D06-A241-369A09436631}" type="datetimeFigureOut">
              <a:rPr lang="fr-CA" smtClean="0"/>
              <a:t>2021-10-29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42C7BF8-908C-47BB-8E11-91D6B7F6D2BF}"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E6BF5F7-F7BA-4D06-A241-369A09436631}" type="datetimeFigureOut">
              <a:rPr lang="fr-CA" smtClean="0"/>
              <a:t>2021-10-29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42C7BF8-908C-47BB-8E11-91D6B7F6D2BF}"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1E6BF5F7-F7BA-4D06-A241-369A09436631}" type="datetimeFigureOut">
              <a:rPr lang="fr-CA" smtClean="0"/>
              <a:t>2021-10-29</a:t>
            </a:fld>
            <a:endParaRPr lang="fr-CA"/>
          </a:p>
        </p:txBody>
      </p:sp>
      <p:sp>
        <p:nvSpPr>
          <p:cNvPr id="9" name="Espace réservé du numéro de diapositive 8"/>
          <p:cNvSpPr>
            <a:spLocks noGrp="1"/>
          </p:cNvSpPr>
          <p:nvPr>
            <p:ph type="sldNum" sz="quarter" idx="15"/>
          </p:nvPr>
        </p:nvSpPr>
        <p:spPr/>
        <p:txBody>
          <a:bodyPr rtlCol="0"/>
          <a:lstStyle/>
          <a:p>
            <a:fld id="{442C7BF8-908C-47BB-8E11-91D6B7F6D2BF}" type="slidenum">
              <a:rPr lang="fr-CA" smtClean="0"/>
              <a:t>‹N°›</a:t>
            </a:fld>
            <a:endParaRPr lang="fr-CA"/>
          </a:p>
        </p:txBody>
      </p:sp>
      <p:sp>
        <p:nvSpPr>
          <p:cNvPr id="10" name="Espace réservé du pied de page 9"/>
          <p:cNvSpPr>
            <a:spLocks noGrp="1"/>
          </p:cNvSpPr>
          <p:nvPr>
            <p:ph type="ftr" sz="quarter" idx="16"/>
          </p:nvPr>
        </p:nvSpPr>
        <p:spPr/>
        <p:txBody>
          <a:bodyPr rtlCol="0"/>
          <a:lstStyle/>
          <a:p>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1E6BF5F7-F7BA-4D06-A241-369A09436631}" type="datetimeFigureOut">
              <a:rPr lang="fr-CA" smtClean="0"/>
              <a:t>2021-10-29</a:t>
            </a:fld>
            <a:endParaRPr lang="fr-CA"/>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442C7BF8-908C-47BB-8E11-91D6B7F6D2BF}"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1E6BF5F7-F7BA-4D06-A241-369A09436631}" type="datetimeFigureOut">
              <a:rPr lang="fr-CA" smtClean="0"/>
              <a:t>2021-10-29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42C7BF8-908C-47BB-8E11-91D6B7F6D2BF}" type="slidenum">
              <a:rPr lang="fr-CA" smtClean="0"/>
              <a:t>‹N°›</a:t>
            </a:fld>
            <a:endParaRPr lang="fr-CA"/>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1E6BF5F7-F7BA-4D06-A241-369A09436631}" type="datetimeFigureOut">
              <a:rPr lang="fr-CA" smtClean="0"/>
              <a:t>2021-10-29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442C7BF8-908C-47BB-8E11-91D6B7F6D2BF}" type="slidenum">
              <a:rPr lang="fr-CA" smtClean="0"/>
              <a:t>‹N°›</a:t>
            </a:fld>
            <a:endParaRPr lang="fr-CA"/>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1E6BF5F7-F7BA-4D06-A241-369A09436631}" type="datetimeFigureOut">
              <a:rPr lang="fr-CA" smtClean="0"/>
              <a:t>2021-10-29</a:t>
            </a:fld>
            <a:endParaRPr lang="fr-CA"/>
          </a:p>
        </p:txBody>
      </p:sp>
      <p:sp>
        <p:nvSpPr>
          <p:cNvPr id="7" name="Espace réservé du numéro de diapositive 6"/>
          <p:cNvSpPr>
            <a:spLocks noGrp="1"/>
          </p:cNvSpPr>
          <p:nvPr>
            <p:ph type="sldNum" sz="quarter" idx="11"/>
          </p:nvPr>
        </p:nvSpPr>
        <p:spPr/>
        <p:txBody>
          <a:bodyPr rtlCol="0"/>
          <a:lstStyle/>
          <a:p>
            <a:fld id="{442C7BF8-908C-47BB-8E11-91D6B7F6D2BF}" type="slidenum">
              <a:rPr lang="fr-CA" smtClean="0"/>
              <a:t>‹N°›</a:t>
            </a:fld>
            <a:endParaRPr lang="fr-CA"/>
          </a:p>
        </p:txBody>
      </p:sp>
      <p:sp>
        <p:nvSpPr>
          <p:cNvPr id="8" name="Espace réservé du pied de page 7"/>
          <p:cNvSpPr>
            <a:spLocks noGrp="1"/>
          </p:cNvSpPr>
          <p:nvPr>
            <p:ph type="ftr" sz="quarter" idx="12"/>
          </p:nvPr>
        </p:nvSpPr>
        <p:spPr/>
        <p:txBody>
          <a:bodyPr rtlCol="0"/>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6BF5F7-F7BA-4D06-A241-369A09436631}" type="datetimeFigureOut">
              <a:rPr lang="fr-CA" smtClean="0"/>
              <a:t>2021-10-29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442C7BF8-908C-47BB-8E11-91D6B7F6D2BF}"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1E6BF5F7-F7BA-4D06-A241-369A09436631}" type="datetimeFigureOut">
              <a:rPr lang="fr-CA" smtClean="0"/>
              <a:t>2021-10-29</a:t>
            </a:fld>
            <a:endParaRPr lang="fr-CA"/>
          </a:p>
        </p:txBody>
      </p:sp>
      <p:sp>
        <p:nvSpPr>
          <p:cNvPr id="22" name="Espace réservé du numéro de diapositive 21"/>
          <p:cNvSpPr>
            <a:spLocks noGrp="1"/>
          </p:cNvSpPr>
          <p:nvPr>
            <p:ph type="sldNum" sz="quarter" idx="15"/>
          </p:nvPr>
        </p:nvSpPr>
        <p:spPr/>
        <p:txBody>
          <a:bodyPr rtlCol="0"/>
          <a:lstStyle/>
          <a:p>
            <a:fld id="{442C7BF8-908C-47BB-8E11-91D6B7F6D2BF}" type="slidenum">
              <a:rPr lang="fr-CA" smtClean="0"/>
              <a:t>‹N°›</a:t>
            </a:fld>
            <a:endParaRPr lang="fr-CA"/>
          </a:p>
        </p:txBody>
      </p:sp>
      <p:sp>
        <p:nvSpPr>
          <p:cNvPr id="23" name="Espace réservé du pied de page 22"/>
          <p:cNvSpPr>
            <a:spLocks noGrp="1"/>
          </p:cNvSpPr>
          <p:nvPr>
            <p:ph type="ftr" sz="quarter" idx="16"/>
          </p:nvPr>
        </p:nvSpPr>
        <p:spPr/>
        <p:txBody>
          <a:bodyPr rtlCol="0"/>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1E6BF5F7-F7BA-4D06-A241-369A09436631}" type="datetimeFigureOut">
              <a:rPr lang="fr-CA" smtClean="0"/>
              <a:t>2021-10-29</a:t>
            </a:fld>
            <a:endParaRPr lang="fr-CA"/>
          </a:p>
        </p:txBody>
      </p:sp>
      <p:sp>
        <p:nvSpPr>
          <p:cNvPr id="18" name="Espace réservé du numéro de diapositive 17"/>
          <p:cNvSpPr>
            <a:spLocks noGrp="1"/>
          </p:cNvSpPr>
          <p:nvPr>
            <p:ph type="sldNum" sz="quarter" idx="11"/>
          </p:nvPr>
        </p:nvSpPr>
        <p:spPr/>
        <p:txBody>
          <a:bodyPr rtlCol="0"/>
          <a:lstStyle/>
          <a:p>
            <a:fld id="{442C7BF8-908C-47BB-8E11-91D6B7F6D2BF}" type="slidenum">
              <a:rPr lang="fr-CA" smtClean="0"/>
              <a:t>‹N°›</a:t>
            </a:fld>
            <a:endParaRPr lang="fr-CA"/>
          </a:p>
        </p:txBody>
      </p:sp>
      <p:sp>
        <p:nvSpPr>
          <p:cNvPr id="21" name="Espace réservé du pied de page 20"/>
          <p:cNvSpPr>
            <a:spLocks noGrp="1"/>
          </p:cNvSpPr>
          <p:nvPr>
            <p:ph type="ftr" sz="quarter" idx="12"/>
          </p:nvPr>
        </p:nvSpPr>
        <p:spPr/>
        <p:txBody>
          <a:bodyPr rtlCol="0"/>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E6BF5F7-F7BA-4D06-A241-369A09436631}" type="datetimeFigureOut">
              <a:rPr lang="fr-CA" smtClean="0"/>
              <a:t>2021-10-29</a:t>
            </a:fld>
            <a:endParaRPr lang="fr-CA"/>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CA"/>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2C7BF8-908C-47BB-8E11-91D6B7F6D2BF}"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vcESi7tYx1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00Z-O1Grve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CqGtY2Mspn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asouris-web.org/primaire/math.html" TargetMode="External"/><Relationship Id="rId3" Type="http://schemas.openxmlformats.org/officeDocument/2006/relationships/hyperlink" Target="https://samamuse.ca/" TargetMode="External"/><Relationship Id="rId7" Type="http://schemas.openxmlformats.org/officeDocument/2006/relationships/hyperlink" Target="https://www.logicieleducatif.fr/math.php" TargetMode="External"/><Relationship Id="rId12" Type="http://schemas.openxmlformats.org/officeDocument/2006/relationships/image" Target="../media/image25.png"/><Relationship Id="rId2" Type="http://schemas.openxmlformats.org/officeDocument/2006/relationships/hyperlink" Target="https://www.clicmaclasse.fr/" TargetMode="External"/><Relationship Id="rId1" Type="http://schemas.openxmlformats.org/officeDocument/2006/relationships/slideLayout" Target="../slideLayouts/slideLayout2.xml"/><Relationship Id="rId6" Type="http://schemas.openxmlformats.org/officeDocument/2006/relationships/hyperlink" Target="http://www.pepit.be/" TargetMode="External"/><Relationship Id="rId11" Type="http://schemas.openxmlformats.org/officeDocument/2006/relationships/hyperlink" Target="http://www.attrape-nombres.com/an/home.php?lang=fr" TargetMode="External"/><Relationship Id="rId5" Type="http://schemas.openxmlformats.org/officeDocument/2006/relationships/hyperlink" Target="https://www.lasouris-web.org/primaire/francais.html" TargetMode="External"/><Relationship Id="rId10" Type="http://schemas.openxmlformats.org/officeDocument/2006/relationships/hyperlink" Target="http://www.learnalberta.ca/content/mfam3/flash/index.html" TargetMode="External"/><Relationship Id="rId4" Type="http://schemas.openxmlformats.org/officeDocument/2006/relationships/hyperlink" Target="https://www.logicieleducatif.fr/" TargetMode="External"/><Relationship Id="rId9" Type="http://schemas.openxmlformats.org/officeDocument/2006/relationships/hyperlink" Target="http://www.alloprof.qc.ca/Pages/jeux.asp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youtu.be/CqGtY2MspnY" TargetMode="External"/><Relationship Id="rId3" Type="http://schemas.openxmlformats.org/officeDocument/2006/relationships/hyperlink" Target="https://www.youtube.com/watch?v=uJkfaxfThTs&amp;feature=youtu.be" TargetMode="External"/><Relationship Id="rId7" Type="http://schemas.openxmlformats.org/officeDocument/2006/relationships/hyperlink" Target="https://youtu.be/vcESi7tYx14" TargetMode="External"/><Relationship Id="rId2" Type="http://schemas.openxmlformats.org/officeDocument/2006/relationships/hyperlink" Target="https://youtu.be/X40pLk5OANA" TargetMode="External"/><Relationship Id="rId1" Type="http://schemas.openxmlformats.org/officeDocument/2006/relationships/slideLayout" Target="../slideLayouts/slideLayout2.xml"/><Relationship Id="rId6" Type="http://schemas.openxmlformats.org/officeDocument/2006/relationships/hyperlink" Target="https://youtu.be/5n3gxFIvtO4" TargetMode="External"/><Relationship Id="rId5" Type="http://schemas.openxmlformats.org/officeDocument/2006/relationships/hyperlink" Target="https://www.youtube.com/watch?v=Pz4xLTlwZcA&amp;feature=youtu.be" TargetMode="External"/><Relationship Id="rId4" Type="http://schemas.openxmlformats.org/officeDocument/2006/relationships/hyperlink" Target="https://youtu.be/hiKdhR0n310" TargetMode="External"/><Relationship Id="rId9" Type="http://schemas.openxmlformats.org/officeDocument/2006/relationships/hyperlink" Target="https://youtu.be/00Z-O1Grve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X40pLk5OAN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5n3gxFIvtO4"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hiKdhR0n310" TargetMode="External"/><Relationship Id="rId2" Type="http://schemas.openxmlformats.org/officeDocument/2006/relationships/hyperlink" Target="https://www.youtube.com/watch?v=uJkfaxfThTs&amp;feature=youtu.be"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Pz4xLTlwZcA&amp;feature=youtu.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Aide aux devoirs</a:t>
            </a:r>
          </a:p>
        </p:txBody>
      </p:sp>
      <p:sp>
        <p:nvSpPr>
          <p:cNvPr id="3" name="Sous-titre 2"/>
          <p:cNvSpPr>
            <a:spLocks noGrp="1"/>
          </p:cNvSpPr>
          <p:nvPr>
            <p:ph type="subTitle" idx="1"/>
          </p:nvPr>
        </p:nvSpPr>
        <p:spPr/>
        <p:txBody>
          <a:bodyPr/>
          <a:lstStyle/>
          <a:p>
            <a:r>
              <a:rPr lang="fr-CA" dirty="0"/>
              <a:t>Premier cycle</a:t>
            </a:r>
          </a:p>
        </p:txBody>
      </p:sp>
      <p:pic>
        <p:nvPicPr>
          <p:cNvPr id="4" name="Picture 4">
            <a:extLst>
              <a:ext uri="{FF2B5EF4-FFF2-40B4-BE49-F238E27FC236}">
                <a16:creationId xmlns:a16="http://schemas.microsoft.com/office/drawing/2014/main" id="{BB9F19BA-379B-4783-9A4D-869BBDE5A58E}"/>
              </a:ext>
            </a:extLst>
          </p:cNvPr>
          <p:cNvPicPr>
            <a:picLocks noChangeAspect="1"/>
          </p:cNvPicPr>
          <p:nvPr/>
        </p:nvPicPr>
        <p:blipFill>
          <a:blip r:embed="rId2"/>
          <a:stretch>
            <a:fillRect/>
          </a:stretch>
        </p:blipFill>
        <p:spPr>
          <a:xfrm>
            <a:off x="2909636" y="409278"/>
            <a:ext cx="5159542" cy="3773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2586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A52F-21D6-4E6D-8BEC-4CFA5AA4B150}"/>
              </a:ext>
            </a:extLst>
          </p:cNvPr>
          <p:cNvSpPr>
            <a:spLocks noGrp="1"/>
          </p:cNvSpPr>
          <p:nvPr>
            <p:ph type="title"/>
          </p:nvPr>
        </p:nvSpPr>
        <p:spPr/>
        <p:txBody>
          <a:bodyPr/>
          <a:lstStyle/>
          <a:p>
            <a:r>
              <a:rPr lang="fr-FR"/>
              <a:t>Lecture des mots (Décodage)</a:t>
            </a:r>
          </a:p>
        </p:txBody>
      </p:sp>
      <p:pic>
        <p:nvPicPr>
          <p:cNvPr id="4" name="Picture 4" descr="Une image contenant texte&#10;&#10;Description générée avec un niveau de confiance élevé">
            <a:extLst>
              <a:ext uri="{FF2B5EF4-FFF2-40B4-BE49-F238E27FC236}">
                <a16:creationId xmlns:a16="http://schemas.microsoft.com/office/drawing/2014/main" id="{97503354-19BE-47B5-9DF7-2FE852A4F9AD}"/>
              </a:ext>
            </a:extLst>
          </p:cNvPr>
          <p:cNvPicPr>
            <a:picLocks noGrp="1" noChangeAspect="1"/>
          </p:cNvPicPr>
          <p:nvPr>
            <p:ph sz="quarter" idx="1"/>
          </p:nvPr>
        </p:nvPicPr>
        <p:blipFill>
          <a:blip r:embed="rId2"/>
          <a:stretch>
            <a:fillRect/>
          </a:stretch>
        </p:blipFill>
        <p:spPr>
          <a:xfrm>
            <a:off x="1338262" y="2055876"/>
            <a:ext cx="5705475" cy="3962400"/>
          </a:xfrm>
          <a:prstGeom prst="rect">
            <a:avLst/>
          </a:prstGeom>
        </p:spPr>
      </p:pic>
    </p:spTree>
    <p:extLst>
      <p:ext uri="{BB962C8B-B14F-4D97-AF65-F5344CB8AC3E}">
        <p14:creationId xmlns:p14="http://schemas.microsoft.com/office/powerpoint/2010/main" val="328151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lecture de courtes phrases</a:t>
            </a:r>
            <a:endParaRPr lang="fr-CA" dirty="0"/>
          </a:p>
        </p:txBody>
      </p:sp>
      <p:sp>
        <p:nvSpPr>
          <p:cNvPr id="3" name="Espace réservé du contenu 2"/>
          <p:cNvSpPr>
            <a:spLocks noGrp="1"/>
          </p:cNvSpPr>
          <p:nvPr>
            <p:ph sz="quarter" idx="1"/>
          </p:nvPr>
        </p:nvSpPr>
        <p:spPr/>
        <p:txBody>
          <a:bodyPr vert="horz" anchor="t">
            <a:normAutofit/>
          </a:bodyPr>
          <a:lstStyle/>
          <a:p>
            <a:r>
              <a:rPr lang="fr-FR" dirty="0"/>
              <a:t>Utiliser le doigt magique de gauche à droite.</a:t>
            </a:r>
          </a:p>
          <a:p>
            <a:pPr marL="0" indent="0">
              <a:buNone/>
            </a:pPr>
            <a:endParaRPr lang="fr-FR" dirty="0"/>
          </a:p>
          <a:p>
            <a:r>
              <a:rPr lang="fr-FR" dirty="0"/>
              <a:t>Lire la phrase en utilisant les deux techniques travaillées: le décodage (lire par syllabe) et la globalisation (mots-étiquettes)</a:t>
            </a:r>
          </a:p>
          <a:p>
            <a:r>
              <a:rPr lang="fr-FR" dirty="0"/>
              <a:t>Amener l’élève à se questionner sur le sens de la phrase (De qui ou de quoi on parle? Que fait-il? Comment est-il?)</a:t>
            </a:r>
          </a:p>
          <a:p>
            <a:endParaRPr lang="fr-FR" dirty="0"/>
          </a:p>
          <a:p>
            <a:r>
              <a:rPr lang="fr-FR" sz="1800" dirty="0">
                <a:hlinkClick r:id="rId2"/>
              </a:rPr>
              <a:t>https://youtu.be/vcESi7tYx14</a:t>
            </a:r>
            <a:endParaRPr lang="fr-FR" sz="1800" dirty="0"/>
          </a:p>
          <a:p>
            <a:endParaRPr lang="fr-CA" dirty="0"/>
          </a:p>
        </p:txBody>
      </p:sp>
      <p:pic>
        <p:nvPicPr>
          <p:cNvPr id="4" name="Picture 4" descr="Une image contenant personne, assis, terrain, petit&#10;&#10;Description générée avec un niveau de confiance élevé">
            <a:extLst>
              <a:ext uri="{FF2B5EF4-FFF2-40B4-BE49-F238E27FC236}">
                <a16:creationId xmlns:a16="http://schemas.microsoft.com/office/drawing/2014/main" id="{C55DE943-F647-427E-A70E-0F83C27CA2BD}"/>
              </a:ext>
            </a:extLst>
          </p:cNvPr>
          <p:cNvPicPr>
            <a:picLocks noChangeAspect="1"/>
          </p:cNvPicPr>
          <p:nvPr/>
        </p:nvPicPr>
        <p:blipFill>
          <a:blip r:embed="rId3"/>
          <a:stretch>
            <a:fillRect/>
          </a:stretch>
        </p:blipFill>
        <p:spPr>
          <a:xfrm>
            <a:off x="5366084" y="4604469"/>
            <a:ext cx="2241885" cy="2040588"/>
          </a:xfrm>
          <a:prstGeom prst="rect">
            <a:avLst/>
          </a:prstGeom>
        </p:spPr>
      </p:pic>
    </p:spTree>
    <p:extLst>
      <p:ext uri="{BB962C8B-B14F-4D97-AF65-F5344CB8AC3E}">
        <p14:creationId xmlns:p14="http://schemas.microsoft.com/office/powerpoint/2010/main" val="289021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Lecture de textes</a:t>
            </a:r>
          </a:p>
        </p:txBody>
      </p:sp>
      <p:sp>
        <p:nvSpPr>
          <p:cNvPr id="3" name="Espace réservé du contenu 2"/>
          <p:cNvSpPr>
            <a:spLocks noGrp="1"/>
          </p:cNvSpPr>
          <p:nvPr>
            <p:ph sz="quarter" idx="1"/>
          </p:nvPr>
        </p:nvSpPr>
        <p:spPr>
          <a:xfrm>
            <a:off x="457200" y="1700463"/>
            <a:ext cx="7427495" cy="4773489"/>
          </a:xfrm>
        </p:spPr>
        <p:txBody>
          <a:bodyPr vert="horz" anchor="t">
            <a:normAutofit fontScale="92500" lnSpcReduction="10000"/>
          </a:bodyPr>
          <a:lstStyle/>
          <a:p>
            <a:r>
              <a:rPr lang="fr-FR" dirty="0"/>
              <a:t>1- Regarder les images. </a:t>
            </a:r>
            <a:endParaRPr lang="fr-FR"/>
          </a:p>
          <a:p>
            <a:pPr lvl="1"/>
            <a:r>
              <a:rPr lang="fr-FR" dirty="0"/>
              <a:t>Discuter de ce que nous voyons dans les images afin de se faire une petite idée de ce qu’il y aura peut-être dans le texte.</a:t>
            </a:r>
            <a:endParaRPr lang="fr-FR"/>
          </a:p>
          <a:p>
            <a:r>
              <a:rPr lang="fr-FR" dirty="0"/>
              <a:t>2- Faire la lecture du titre.</a:t>
            </a:r>
          </a:p>
          <a:p>
            <a:r>
              <a:rPr lang="fr-FR" dirty="0"/>
              <a:t>3- Lire une phrase à la fois (de la majuscule au point) en cachant, au besoin, les autres phrases du texte dans le but de ne pas surcharger la vue du lecteur et de ne pas le décourager par la longueur du texte à lire.</a:t>
            </a:r>
          </a:p>
          <a:p>
            <a:pPr lvl="1"/>
            <a:r>
              <a:rPr lang="fr-FR" dirty="0"/>
              <a:t>S’il est difficile pour l’enfant de lire un mot, l’encourager à lire le mot suivant et d’y revenir par la suite (souvent en fonction du sens il pourra se dépanner).</a:t>
            </a:r>
          </a:p>
          <a:p>
            <a:r>
              <a:rPr lang="fr-FR" dirty="0"/>
              <a:t>4-Poser des questions pour la compréhension. (Qui, quoi, avec qui, où et quand)</a:t>
            </a:r>
          </a:p>
          <a:p>
            <a:endParaRPr lang="fr-CA" dirty="0"/>
          </a:p>
        </p:txBody>
      </p:sp>
      <p:pic>
        <p:nvPicPr>
          <p:cNvPr id="4" name="Picture 4" descr="Une image contenant livre, rayon, intérieur, assis&#10;&#10;Description générée avec un niveau de confiance très élevé">
            <a:extLst>
              <a:ext uri="{FF2B5EF4-FFF2-40B4-BE49-F238E27FC236}">
                <a16:creationId xmlns:a16="http://schemas.microsoft.com/office/drawing/2014/main" id="{EC3423F3-4A69-4AB1-9B2C-4C624A122496}"/>
              </a:ext>
            </a:extLst>
          </p:cNvPr>
          <p:cNvPicPr>
            <a:picLocks noChangeAspect="1"/>
          </p:cNvPicPr>
          <p:nvPr/>
        </p:nvPicPr>
        <p:blipFill rotWithShape="1">
          <a:blip r:embed="rId2"/>
          <a:srcRect l="47253" r="-366" b="-855"/>
          <a:stretch/>
        </p:blipFill>
        <p:spPr>
          <a:xfrm>
            <a:off x="6148136" y="124040"/>
            <a:ext cx="2249093" cy="1837416"/>
          </a:xfrm>
          <a:prstGeom prst="rect">
            <a:avLst/>
          </a:prstGeom>
        </p:spPr>
      </p:pic>
    </p:spTree>
    <p:extLst>
      <p:ext uri="{BB962C8B-B14F-4D97-AF65-F5344CB8AC3E}">
        <p14:creationId xmlns:p14="http://schemas.microsoft.com/office/powerpoint/2010/main" val="130795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retrouver une réponse dans un court texte?</a:t>
            </a:r>
            <a:endParaRPr lang="fr-CA" dirty="0"/>
          </a:p>
        </p:txBody>
      </p:sp>
      <p:sp>
        <p:nvSpPr>
          <p:cNvPr id="3" name="Espace réservé du contenu 2"/>
          <p:cNvSpPr>
            <a:spLocks noGrp="1"/>
          </p:cNvSpPr>
          <p:nvPr>
            <p:ph sz="quarter" idx="1"/>
          </p:nvPr>
        </p:nvSpPr>
        <p:spPr/>
        <p:txBody>
          <a:bodyPr/>
          <a:lstStyle/>
          <a:p>
            <a:r>
              <a:rPr lang="fr-FR" dirty="0"/>
              <a:t>Il est souvent possible de retrouver un mot-clé dans la question (le surligner) et le retracer dans le texte (le surligner). Puis relire la phrase et au besoin la phrase avant et/ou après et surligner la réponse.</a:t>
            </a:r>
          </a:p>
          <a:p>
            <a:endParaRPr lang="fr-FR" dirty="0"/>
          </a:p>
          <a:p>
            <a:pPr lvl="1"/>
            <a:r>
              <a:rPr lang="fr-FR" dirty="0"/>
              <a:t>Ex : Quel est la couleur de </a:t>
            </a:r>
            <a:r>
              <a:rPr lang="fr-FR" dirty="0">
                <a:solidFill>
                  <a:schemeClr val="bg2">
                    <a:lumMod val="75000"/>
                  </a:schemeClr>
                </a:solidFill>
              </a:rPr>
              <a:t>la fourrure </a:t>
            </a:r>
            <a:r>
              <a:rPr lang="fr-FR" dirty="0"/>
              <a:t>du lièvre?</a:t>
            </a:r>
          </a:p>
          <a:p>
            <a:pPr lvl="2"/>
            <a:r>
              <a:rPr lang="fr-FR" dirty="0"/>
              <a:t>À l’hiver, le lièvre a </a:t>
            </a:r>
            <a:r>
              <a:rPr lang="fr-FR" dirty="0">
                <a:solidFill>
                  <a:schemeClr val="bg2">
                    <a:lumMod val="75000"/>
                  </a:schemeClr>
                </a:solidFill>
              </a:rPr>
              <a:t>une fourrure blanche</a:t>
            </a:r>
            <a:r>
              <a:rPr lang="fr-FR" dirty="0"/>
              <a:t>….</a:t>
            </a:r>
          </a:p>
          <a:p>
            <a:endParaRPr lang="fr-CA" dirty="0"/>
          </a:p>
        </p:txBody>
      </p:sp>
      <p:pic>
        <p:nvPicPr>
          <p:cNvPr id="4" name="Picture 4" descr="Une image contenant personne, enfant, mur, intérieur&#10;&#10;Description générée avec un niveau de confiance très élevé">
            <a:extLst>
              <a:ext uri="{FF2B5EF4-FFF2-40B4-BE49-F238E27FC236}">
                <a16:creationId xmlns:a16="http://schemas.microsoft.com/office/drawing/2014/main" id="{7D4C8155-7177-4E6B-B2C2-A01481A457C7}"/>
              </a:ext>
            </a:extLst>
          </p:cNvPr>
          <p:cNvPicPr>
            <a:picLocks noChangeAspect="1"/>
          </p:cNvPicPr>
          <p:nvPr/>
        </p:nvPicPr>
        <p:blipFill>
          <a:blip r:embed="rId2"/>
          <a:stretch>
            <a:fillRect/>
          </a:stretch>
        </p:blipFill>
        <p:spPr>
          <a:xfrm>
            <a:off x="2809374" y="4725947"/>
            <a:ext cx="2743200" cy="2018211"/>
          </a:xfrm>
          <a:prstGeom prst="rect">
            <a:avLst/>
          </a:prstGeom>
        </p:spPr>
      </p:pic>
    </p:spTree>
    <p:extLst>
      <p:ext uri="{BB962C8B-B14F-4D97-AF65-F5344CB8AC3E}">
        <p14:creationId xmlns:p14="http://schemas.microsoft.com/office/powerpoint/2010/main" val="3326349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4B4D-D54D-405F-B5EE-E544B1C716D1}"/>
              </a:ext>
            </a:extLst>
          </p:cNvPr>
          <p:cNvSpPr>
            <a:spLocks noGrp="1"/>
          </p:cNvSpPr>
          <p:nvPr>
            <p:ph type="title"/>
          </p:nvPr>
        </p:nvSpPr>
        <p:spPr/>
        <p:txBody>
          <a:bodyPr/>
          <a:lstStyle/>
          <a:p>
            <a:r>
              <a:rPr lang="fr-FR"/>
              <a:t>Écriture</a:t>
            </a:r>
          </a:p>
        </p:txBody>
      </p:sp>
      <p:sp>
        <p:nvSpPr>
          <p:cNvPr id="3" name="Content Placeholder 2">
            <a:extLst>
              <a:ext uri="{FF2B5EF4-FFF2-40B4-BE49-F238E27FC236}">
                <a16:creationId xmlns:a16="http://schemas.microsoft.com/office/drawing/2014/main" id="{CC6219F4-8ADA-40F9-B7AD-F49E6766DA30}"/>
              </a:ext>
            </a:extLst>
          </p:cNvPr>
          <p:cNvSpPr>
            <a:spLocks noGrp="1"/>
          </p:cNvSpPr>
          <p:nvPr>
            <p:ph sz="quarter" idx="1"/>
          </p:nvPr>
        </p:nvSpPr>
        <p:spPr/>
        <p:txBody>
          <a:bodyPr vert="horz" anchor="t">
            <a:normAutofit lnSpcReduction="10000"/>
          </a:bodyPr>
          <a:lstStyle/>
          <a:p>
            <a:r>
              <a:rPr lang="fr-FR"/>
              <a:t>S'assurer d'une bonne préhension du crayon, mine bien aiguisée, main bien appuyé sur la feuille</a:t>
            </a:r>
          </a:p>
          <a:p>
            <a:r>
              <a:rPr lang="fr-FR"/>
              <a:t>L'enfant doit toujours débuter ses lettres ou ses chiffres par le haut</a:t>
            </a:r>
          </a:p>
          <a:p>
            <a:r>
              <a:rPr lang="fr-FR"/>
              <a:t>Respecter les trottoirs et les pointillés pour la formation des lettres (Voir schéma en annexe)</a:t>
            </a:r>
            <a:endParaRPr lang="fr-FR" dirty="0"/>
          </a:p>
          <a:p>
            <a:r>
              <a:rPr lang="fr-FR"/>
              <a:t>Utiliser le doigt magique pour faire des espace entre chacun des mots</a:t>
            </a:r>
          </a:p>
          <a:p>
            <a:endParaRPr lang="fr-FR" dirty="0"/>
          </a:p>
          <a:p>
            <a:r>
              <a:rPr lang="fr-FR"/>
              <a:t>L'objectif en première année sera que votre enfant puisse composer 3 à 5 phrases.</a:t>
            </a:r>
          </a:p>
          <a:p>
            <a:r>
              <a:rPr lang="fr-FR" sz="1800" dirty="0">
                <a:hlinkClick r:id="rId2"/>
              </a:rPr>
              <a:t>https://youtu.be/00Z-O1GrveM</a:t>
            </a:r>
            <a:endParaRPr lang="fr-FR" sz="1800" dirty="0"/>
          </a:p>
        </p:txBody>
      </p:sp>
      <p:pic>
        <p:nvPicPr>
          <p:cNvPr id="4" name="Picture 4">
            <a:extLst>
              <a:ext uri="{FF2B5EF4-FFF2-40B4-BE49-F238E27FC236}">
                <a16:creationId xmlns:a16="http://schemas.microsoft.com/office/drawing/2014/main" id="{0F7D85C6-8BBF-46DE-BB05-DC609F67F487}"/>
              </a:ext>
            </a:extLst>
          </p:cNvPr>
          <p:cNvPicPr>
            <a:picLocks noChangeAspect="1"/>
          </p:cNvPicPr>
          <p:nvPr/>
        </p:nvPicPr>
        <p:blipFill>
          <a:blip r:embed="rId3"/>
          <a:stretch>
            <a:fillRect/>
          </a:stretch>
        </p:blipFill>
        <p:spPr>
          <a:xfrm>
            <a:off x="4523874" y="192323"/>
            <a:ext cx="3204410" cy="1219564"/>
          </a:xfrm>
          <a:prstGeom prst="rect">
            <a:avLst/>
          </a:prstGeom>
        </p:spPr>
      </p:pic>
    </p:spTree>
    <p:extLst>
      <p:ext uri="{BB962C8B-B14F-4D97-AF65-F5344CB8AC3E}">
        <p14:creationId xmlns:p14="http://schemas.microsoft.com/office/powerpoint/2010/main" val="414568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DBC0E-2E7E-40F2-9A6A-8D18611EE6AC}"/>
              </a:ext>
            </a:extLst>
          </p:cNvPr>
          <p:cNvSpPr>
            <a:spLocks noGrp="1"/>
          </p:cNvSpPr>
          <p:nvPr>
            <p:ph type="title"/>
          </p:nvPr>
        </p:nvSpPr>
        <p:spPr/>
        <p:txBody>
          <a:bodyPr/>
          <a:lstStyle/>
          <a:p>
            <a:r>
              <a:rPr lang="fr-FR"/>
              <a:t>Mots à savoir écrire</a:t>
            </a:r>
            <a:endParaRPr lang="fr-FR" dirty="0"/>
          </a:p>
        </p:txBody>
      </p:sp>
      <p:sp>
        <p:nvSpPr>
          <p:cNvPr id="3" name="Content Placeholder 2">
            <a:extLst>
              <a:ext uri="{FF2B5EF4-FFF2-40B4-BE49-F238E27FC236}">
                <a16:creationId xmlns:a16="http://schemas.microsoft.com/office/drawing/2014/main" id="{A16D2D42-B14C-451F-BFCF-631695C774F3}"/>
              </a:ext>
            </a:extLst>
          </p:cNvPr>
          <p:cNvSpPr>
            <a:spLocks noGrp="1"/>
          </p:cNvSpPr>
          <p:nvPr>
            <p:ph sz="quarter" idx="1"/>
          </p:nvPr>
        </p:nvSpPr>
        <p:spPr/>
        <p:txBody>
          <a:bodyPr vert="horz" anchor="t">
            <a:normAutofit/>
          </a:bodyPr>
          <a:lstStyle/>
          <a:p>
            <a:pPr marL="0" indent="0">
              <a:buNone/>
            </a:pPr>
            <a:endParaRPr lang="fr-FR" u="sng" dirty="0"/>
          </a:p>
          <a:p>
            <a:r>
              <a:rPr lang="fr-FR" dirty="0"/>
              <a:t>Mots à photographier, savoir les écrire sans modèle</a:t>
            </a:r>
          </a:p>
          <a:p>
            <a:r>
              <a:rPr lang="fr-FR" dirty="0"/>
              <a:t>Différentes façons de les apprendre</a:t>
            </a:r>
          </a:p>
          <a:p>
            <a:r>
              <a:rPr lang="fr-FR" dirty="0"/>
              <a:t>1) donner le modèle à l'enfant et celui-ci recopie</a:t>
            </a:r>
          </a:p>
          <a:p>
            <a:r>
              <a:rPr lang="fr-FR" dirty="0"/>
              <a:t>2)donner des dictées</a:t>
            </a:r>
          </a:p>
          <a:p>
            <a:r>
              <a:rPr lang="fr-FR" dirty="0"/>
              <a:t>3) demander d'épeler le mot</a:t>
            </a:r>
          </a:p>
          <a:p>
            <a:endParaRPr lang="fr-FR" dirty="0"/>
          </a:p>
          <a:p>
            <a:r>
              <a:rPr lang="fr-FR" dirty="0"/>
              <a:t>*Varier l'endroit où écrit</a:t>
            </a:r>
          </a:p>
          <a:p>
            <a:r>
              <a:rPr lang="fr-FR" dirty="0"/>
              <a:t>Exemple: tableau effaçable, ordinateur, tablette, sable, crayon pour les fenêtres, craie au sol</a:t>
            </a:r>
          </a:p>
          <a:p>
            <a:pPr marL="0" indent="0">
              <a:buNone/>
            </a:pPr>
            <a:endParaRPr lang="fr-FR" dirty="0"/>
          </a:p>
        </p:txBody>
      </p:sp>
      <p:pic>
        <p:nvPicPr>
          <p:cNvPr id="4" name="Picture 4" descr="Une image contenant personne, assis&#10;&#10;Description générée avec un niveau de confiance élevé">
            <a:extLst>
              <a:ext uri="{FF2B5EF4-FFF2-40B4-BE49-F238E27FC236}">
                <a16:creationId xmlns:a16="http://schemas.microsoft.com/office/drawing/2014/main" id="{3621C299-7953-4D6C-BE57-12D06D95EC9D}"/>
              </a:ext>
            </a:extLst>
          </p:cNvPr>
          <p:cNvPicPr>
            <a:picLocks noChangeAspect="1"/>
          </p:cNvPicPr>
          <p:nvPr/>
        </p:nvPicPr>
        <p:blipFill>
          <a:blip r:embed="rId2"/>
          <a:stretch>
            <a:fillRect/>
          </a:stretch>
        </p:blipFill>
        <p:spPr>
          <a:xfrm>
            <a:off x="5667375" y="100764"/>
            <a:ext cx="2381250" cy="1924050"/>
          </a:xfrm>
          <a:prstGeom prst="rect">
            <a:avLst/>
          </a:prstGeom>
        </p:spPr>
      </p:pic>
      <p:pic>
        <p:nvPicPr>
          <p:cNvPr id="6" name="Picture 6" descr="Une image contenant objet&#10;&#10;Description générée avec un niveau de confiance élevé">
            <a:extLst>
              <a:ext uri="{FF2B5EF4-FFF2-40B4-BE49-F238E27FC236}">
                <a16:creationId xmlns:a16="http://schemas.microsoft.com/office/drawing/2014/main" id="{F543F641-96CD-4584-BCE4-DF12829DFB00}"/>
              </a:ext>
            </a:extLst>
          </p:cNvPr>
          <p:cNvPicPr>
            <a:picLocks noChangeAspect="1"/>
          </p:cNvPicPr>
          <p:nvPr/>
        </p:nvPicPr>
        <p:blipFill>
          <a:blip r:embed="rId3"/>
          <a:stretch>
            <a:fillRect/>
          </a:stretch>
        </p:blipFill>
        <p:spPr>
          <a:xfrm>
            <a:off x="5427997" y="3750595"/>
            <a:ext cx="2619375" cy="1743075"/>
          </a:xfrm>
          <a:prstGeom prst="rect">
            <a:avLst/>
          </a:prstGeom>
        </p:spPr>
      </p:pic>
    </p:spTree>
    <p:extLst>
      <p:ext uri="{BB962C8B-B14F-4D97-AF65-F5344CB8AC3E}">
        <p14:creationId xmlns:p14="http://schemas.microsoft.com/office/powerpoint/2010/main" val="119562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FC5E-43AE-44C2-8611-D1DEA9019EAA}"/>
              </a:ext>
            </a:extLst>
          </p:cNvPr>
          <p:cNvSpPr>
            <a:spLocks noGrp="1"/>
          </p:cNvSpPr>
          <p:nvPr>
            <p:ph type="title"/>
          </p:nvPr>
        </p:nvSpPr>
        <p:spPr/>
        <p:txBody>
          <a:bodyPr/>
          <a:lstStyle/>
          <a:p>
            <a:r>
              <a:rPr lang="fr-FR"/>
              <a:t>Mathématiques</a:t>
            </a:r>
          </a:p>
        </p:txBody>
      </p:sp>
      <p:sp>
        <p:nvSpPr>
          <p:cNvPr id="3" name="Content Placeholder 2">
            <a:extLst>
              <a:ext uri="{FF2B5EF4-FFF2-40B4-BE49-F238E27FC236}">
                <a16:creationId xmlns:a16="http://schemas.microsoft.com/office/drawing/2014/main" id="{33E7B695-F969-4C2F-B574-C614D686A8AA}"/>
              </a:ext>
            </a:extLst>
          </p:cNvPr>
          <p:cNvSpPr>
            <a:spLocks noGrp="1"/>
          </p:cNvSpPr>
          <p:nvPr>
            <p:ph sz="quarter" idx="1"/>
          </p:nvPr>
        </p:nvSpPr>
        <p:spPr/>
        <p:txBody>
          <a:bodyPr vert="horz" anchor="t">
            <a:normAutofit/>
          </a:bodyPr>
          <a:lstStyle/>
          <a:p>
            <a:r>
              <a:rPr lang="fr-FR"/>
              <a:t>En première année, les nombres de 0 à 100 sont à travailler</a:t>
            </a:r>
            <a:endParaRPr lang="fr-FR" dirty="0"/>
          </a:p>
          <a:p>
            <a:r>
              <a:rPr lang="fr-FR"/>
              <a:t>Respecter le rythme de votre enfant, suivre la progression proposée par l'enseignante et éviter de sauter des étapes en allant trop vite</a:t>
            </a:r>
            <a:endParaRPr lang="fr-FR" dirty="0"/>
          </a:p>
          <a:p>
            <a:r>
              <a:rPr lang="fr-FR"/>
              <a:t>D'abord nous travaillons avec des objets, par la suite nous pourrons passer au papier crayon.</a:t>
            </a:r>
            <a:endParaRPr lang="fr-FR" dirty="0"/>
          </a:p>
          <a:p>
            <a:r>
              <a:rPr lang="fr-FR"/>
              <a:t>Utiliser les situations de la vie courant pour réinvestir les apprentissages (lors de la préparation du souper, pour trier, ranger les jouets, en voiture)</a:t>
            </a:r>
            <a:endParaRPr lang="fr-FR" dirty="0"/>
          </a:p>
          <a:p>
            <a:r>
              <a:rPr lang="fr-FR" sz="1800" dirty="0">
                <a:hlinkClick r:id="rId2"/>
              </a:rPr>
              <a:t>https://youtu.be/CqGtY2MspnY</a:t>
            </a:r>
            <a:endParaRPr lang="fr-FR" sz="1800" dirty="0"/>
          </a:p>
          <a:p>
            <a:endParaRPr lang="fr-FR" dirty="0"/>
          </a:p>
          <a:p>
            <a:endParaRPr lang="fr-FR" dirty="0"/>
          </a:p>
          <a:p>
            <a:endParaRPr lang="fr-FR" dirty="0"/>
          </a:p>
        </p:txBody>
      </p:sp>
      <p:pic>
        <p:nvPicPr>
          <p:cNvPr id="6" name="Picture 6" descr="Une image contenant personne, intérieur&#10;&#10;Description générée avec un niveau de confiance très élevé">
            <a:extLst>
              <a:ext uri="{FF2B5EF4-FFF2-40B4-BE49-F238E27FC236}">
                <a16:creationId xmlns:a16="http://schemas.microsoft.com/office/drawing/2014/main" id="{E90800EF-B793-466F-A5B0-1A6F9E80A104}"/>
              </a:ext>
            </a:extLst>
          </p:cNvPr>
          <p:cNvPicPr>
            <a:picLocks noChangeAspect="1"/>
          </p:cNvPicPr>
          <p:nvPr/>
        </p:nvPicPr>
        <p:blipFill>
          <a:blip r:embed="rId3"/>
          <a:stretch>
            <a:fillRect/>
          </a:stretch>
        </p:blipFill>
        <p:spPr>
          <a:xfrm>
            <a:off x="5596689" y="160988"/>
            <a:ext cx="2743200" cy="1442656"/>
          </a:xfrm>
          <a:prstGeom prst="rect">
            <a:avLst/>
          </a:prstGeom>
        </p:spPr>
      </p:pic>
    </p:spTree>
    <p:extLst>
      <p:ext uri="{BB962C8B-B14F-4D97-AF65-F5344CB8AC3E}">
        <p14:creationId xmlns:p14="http://schemas.microsoft.com/office/powerpoint/2010/main" val="203808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FEF1-B274-4A10-B574-06ECAA58767D}"/>
              </a:ext>
            </a:extLst>
          </p:cNvPr>
          <p:cNvSpPr>
            <a:spLocks noGrp="1"/>
          </p:cNvSpPr>
          <p:nvPr>
            <p:ph type="title"/>
          </p:nvPr>
        </p:nvSpPr>
        <p:spPr/>
        <p:txBody>
          <a:bodyPr/>
          <a:lstStyle/>
          <a:p>
            <a:r>
              <a:rPr lang="fr-FR"/>
              <a:t>Le sens du nombre</a:t>
            </a:r>
          </a:p>
        </p:txBody>
      </p:sp>
      <p:sp>
        <p:nvSpPr>
          <p:cNvPr id="3" name="Content Placeholder 2">
            <a:extLst>
              <a:ext uri="{FF2B5EF4-FFF2-40B4-BE49-F238E27FC236}">
                <a16:creationId xmlns:a16="http://schemas.microsoft.com/office/drawing/2014/main" id="{00B24511-B42F-4FF5-B188-55F4F2219419}"/>
              </a:ext>
            </a:extLst>
          </p:cNvPr>
          <p:cNvSpPr>
            <a:spLocks noGrp="1"/>
          </p:cNvSpPr>
          <p:nvPr>
            <p:ph sz="quarter" idx="1"/>
          </p:nvPr>
        </p:nvSpPr>
        <p:spPr>
          <a:xfrm>
            <a:off x="902970" y="1634490"/>
            <a:ext cx="7467600" cy="4873752"/>
          </a:xfrm>
        </p:spPr>
        <p:txBody>
          <a:bodyPr vert="horz" anchor="t">
            <a:normAutofit/>
          </a:bodyPr>
          <a:lstStyle/>
          <a:p>
            <a:pPr marL="0" indent="0">
              <a:buNone/>
            </a:pPr>
            <a:endParaRPr lang="en-US"/>
          </a:p>
          <a:p>
            <a:r>
              <a:rPr lang="fr-FR"/>
              <a:t>Travailler avec des objets concrets (utiliser les intérêts de votre enfant)</a:t>
            </a:r>
            <a:endParaRPr lang="en-US"/>
          </a:p>
          <a:p>
            <a:r>
              <a:rPr lang="fr-FR"/>
              <a:t>Donner une méthode de travail à votre enfant, quand il compte, faire des regroupements ou déplacer les objets pour éviter les erreurs</a:t>
            </a:r>
          </a:p>
          <a:p>
            <a:r>
              <a:rPr lang="fr-FR"/>
              <a:t>À l'écrit, bifer ou faire des barres lorsque c'est compté</a:t>
            </a:r>
            <a:endParaRPr lang="fr-FR" dirty="0"/>
          </a:p>
        </p:txBody>
      </p:sp>
      <p:pic>
        <p:nvPicPr>
          <p:cNvPr id="4" name="Picture 4">
            <a:extLst>
              <a:ext uri="{FF2B5EF4-FFF2-40B4-BE49-F238E27FC236}">
                <a16:creationId xmlns:a16="http://schemas.microsoft.com/office/drawing/2014/main" id="{0C3A55E9-20F6-484F-98F7-221D8268A023}"/>
              </a:ext>
            </a:extLst>
          </p:cNvPr>
          <p:cNvPicPr>
            <a:picLocks noChangeAspect="1"/>
          </p:cNvPicPr>
          <p:nvPr/>
        </p:nvPicPr>
        <p:blipFill>
          <a:blip r:embed="rId2"/>
          <a:stretch>
            <a:fillRect/>
          </a:stretch>
        </p:blipFill>
        <p:spPr>
          <a:xfrm>
            <a:off x="3260558" y="5081036"/>
            <a:ext cx="3986463" cy="1287981"/>
          </a:xfrm>
          <a:prstGeom prst="rect">
            <a:avLst/>
          </a:prstGeom>
        </p:spPr>
      </p:pic>
      <p:pic>
        <p:nvPicPr>
          <p:cNvPr id="6" name="Picture 6" descr="Une image contenant intérieur, petit, enfant, personne&#10;&#10;Description générée avec un niveau de confiance élevé">
            <a:extLst>
              <a:ext uri="{FF2B5EF4-FFF2-40B4-BE49-F238E27FC236}">
                <a16:creationId xmlns:a16="http://schemas.microsoft.com/office/drawing/2014/main" id="{97AD9F07-7697-4DD7-AEF7-EDE9F846CC50}"/>
              </a:ext>
            </a:extLst>
          </p:cNvPr>
          <p:cNvPicPr>
            <a:picLocks noChangeAspect="1"/>
          </p:cNvPicPr>
          <p:nvPr/>
        </p:nvPicPr>
        <p:blipFill>
          <a:blip r:embed="rId3"/>
          <a:stretch>
            <a:fillRect/>
          </a:stretch>
        </p:blipFill>
        <p:spPr>
          <a:xfrm>
            <a:off x="5556584" y="195393"/>
            <a:ext cx="2522622" cy="1905241"/>
          </a:xfrm>
          <a:prstGeom prst="rect">
            <a:avLst/>
          </a:prstGeom>
        </p:spPr>
      </p:pic>
    </p:spTree>
    <p:extLst>
      <p:ext uri="{BB962C8B-B14F-4D97-AF65-F5344CB8AC3E}">
        <p14:creationId xmlns:p14="http://schemas.microsoft.com/office/powerpoint/2010/main" val="108545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BA21-FB1A-46CB-BDD3-480D137AAB60}"/>
              </a:ext>
            </a:extLst>
          </p:cNvPr>
          <p:cNvSpPr>
            <a:spLocks noGrp="1"/>
          </p:cNvSpPr>
          <p:nvPr>
            <p:ph type="title"/>
          </p:nvPr>
        </p:nvSpPr>
        <p:spPr/>
        <p:txBody>
          <a:bodyPr/>
          <a:lstStyle/>
          <a:p>
            <a:r>
              <a:rPr lang="fr-FR"/>
              <a:t>LE SENS DU NOMBRE</a:t>
            </a:r>
          </a:p>
        </p:txBody>
      </p:sp>
      <p:sp>
        <p:nvSpPr>
          <p:cNvPr id="3" name="Content Placeholder 2">
            <a:extLst>
              <a:ext uri="{FF2B5EF4-FFF2-40B4-BE49-F238E27FC236}">
                <a16:creationId xmlns:a16="http://schemas.microsoft.com/office/drawing/2014/main" id="{B7D1D073-6C21-4FA7-945D-9464BA8D9276}"/>
              </a:ext>
            </a:extLst>
          </p:cNvPr>
          <p:cNvSpPr>
            <a:spLocks noGrp="1"/>
          </p:cNvSpPr>
          <p:nvPr>
            <p:ph sz="quarter" idx="1"/>
          </p:nvPr>
        </p:nvSpPr>
        <p:spPr/>
        <p:txBody>
          <a:bodyPr vert="horz" anchor="t">
            <a:normAutofit/>
          </a:bodyPr>
          <a:lstStyle/>
          <a:p>
            <a:r>
              <a:rPr lang="fr-FR" dirty="0"/>
              <a:t>Comment aborder l’apprentissage des nombres?</a:t>
            </a:r>
            <a:endParaRPr lang="en-US" dirty="0"/>
          </a:p>
          <a:p>
            <a:pPr lvl="1"/>
            <a:r>
              <a:rPr lang="fr-FR" dirty="0"/>
              <a:t> Faire chanter la comptine des nombres en demandant à l’enfant de suivre avec son doigt un nombre à la fois. Différentes chansons imagées sont disponibles sur internet.</a:t>
            </a:r>
            <a:endParaRPr lang="en-US" dirty="0"/>
          </a:p>
          <a:p>
            <a:pPr lvl="1"/>
            <a:r>
              <a:rPr lang="fr-FR" dirty="0"/>
              <a:t>Montrer une représentation d'un nombre et associer le bon nombre</a:t>
            </a:r>
          </a:p>
          <a:p>
            <a:pPr lvl="1"/>
            <a:endParaRPr lang="fr-FR" dirty="0"/>
          </a:p>
          <a:p>
            <a:pPr marL="365760" lvl="1" indent="0">
              <a:buNone/>
            </a:pPr>
            <a:endParaRPr lang="fr-FR" dirty="0"/>
          </a:p>
          <a:p>
            <a:pPr lvl="1"/>
            <a:endParaRPr lang="fr-FR" dirty="0"/>
          </a:p>
          <a:p>
            <a:pPr lvl="1"/>
            <a:r>
              <a:rPr lang="fr-FR" dirty="0"/>
              <a:t>Vous pouvez pratiquer le tracé des nombres en utilisant les mêmes astuces que pour l'écriture des mots.</a:t>
            </a:r>
          </a:p>
        </p:txBody>
      </p:sp>
      <p:pic>
        <p:nvPicPr>
          <p:cNvPr id="4" name="Picture 4" descr="Une image contenant voiture&#10;&#10;Description générée avec un niveau de confiance très élevé">
            <a:extLst>
              <a:ext uri="{FF2B5EF4-FFF2-40B4-BE49-F238E27FC236}">
                <a16:creationId xmlns:a16="http://schemas.microsoft.com/office/drawing/2014/main" id="{57D3B601-86A3-440F-A8F1-A633097204FC}"/>
              </a:ext>
            </a:extLst>
          </p:cNvPr>
          <p:cNvPicPr>
            <a:picLocks noChangeAspect="1"/>
          </p:cNvPicPr>
          <p:nvPr/>
        </p:nvPicPr>
        <p:blipFill>
          <a:blip r:embed="rId2"/>
          <a:stretch>
            <a:fillRect/>
          </a:stretch>
        </p:blipFill>
        <p:spPr>
          <a:xfrm>
            <a:off x="3420979" y="3801979"/>
            <a:ext cx="1449806" cy="1319464"/>
          </a:xfrm>
          <a:prstGeom prst="rect">
            <a:avLst/>
          </a:prstGeom>
        </p:spPr>
      </p:pic>
      <p:pic>
        <p:nvPicPr>
          <p:cNvPr id="6" name="Picture 6" descr="Une image contenant jouet, LEGO&#10;&#10;Description générée avec un niveau de confiance élevé">
            <a:extLst>
              <a:ext uri="{FF2B5EF4-FFF2-40B4-BE49-F238E27FC236}">
                <a16:creationId xmlns:a16="http://schemas.microsoft.com/office/drawing/2014/main" id="{7513E8B5-D4DC-4FBE-845E-D2AD936B67FD}"/>
              </a:ext>
            </a:extLst>
          </p:cNvPr>
          <p:cNvPicPr>
            <a:picLocks noChangeAspect="1"/>
          </p:cNvPicPr>
          <p:nvPr/>
        </p:nvPicPr>
        <p:blipFill>
          <a:blip r:embed="rId3"/>
          <a:stretch>
            <a:fillRect/>
          </a:stretch>
        </p:blipFill>
        <p:spPr>
          <a:xfrm>
            <a:off x="5586663" y="271723"/>
            <a:ext cx="2392279" cy="1331475"/>
          </a:xfrm>
          <a:prstGeom prst="rect">
            <a:avLst/>
          </a:prstGeom>
        </p:spPr>
      </p:pic>
    </p:spTree>
    <p:extLst>
      <p:ext uri="{BB962C8B-B14F-4D97-AF65-F5344CB8AC3E}">
        <p14:creationId xmlns:p14="http://schemas.microsoft.com/office/powerpoint/2010/main" val="302130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5816-7DD5-4320-BA99-12CDF2959140}"/>
              </a:ext>
            </a:extLst>
          </p:cNvPr>
          <p:cNvSpPr>
            <a:spLocks noGrp="1"/>
          </p:cNvSpPr>
          <p:nvPr>
            <p:ph type="title"/>
          </p:nvPr>
        </p:nvSpPr>
        <p:spPr/>
        <p:txBody>
          <a:bodyPr/>
          <a:lstStyle/>
          <a:p>
            <a:r>
              <a:rPr lang="fr-FR"/>
              <a:t>Renforcements</a:t>
            </a:r>
          </a:p>
        </p:txBody>
      </p:sp>
      <p:sp>
        <p:nvSpPr>
          <p:cNvPr id="3" name="Content Placeholder 2">
            <a:extLst>
              <a:ext uri="{FF2B5EF4-FFF2-40B4-BE49-F238E27FC236}">
                <a16:creationId xmlns:a16="http://schemas.microsoft.com/office/drawing/2014/main" id="{C442D0FF-6C9B-46DF-915A-88B24158A9C7}"/>
              </a:ext>
            </a:extLst>
          </p:cNvPr>
          <p:cNvSpPr>
            <a:spLocks noGrp="1"/>
          </p:cNvSpPr>
          <p:nvPr>
            <p:ph sz="quarter" idx="1"/>
          </p:nvPr>
        </p:nvSpPr>
        <p:spPr/>
        <p:txBody>
          <a:bodyPr vert="horz" anchor="t">
            <a:normAutofit/>
          </a:bodyPr>
          <a:lstStyle/>
          <a:p>
            <a:r>
              <a:rPr lang="fr-FR" dirty="0"/>
              <a:t>N'ayez pas peur de féliciter et d'encourager votre enfant, les leçons doivent être un moment positif avec vous</a:t>
            </a:r>
            <a:endParaRPr lang="fr-FR"/>
          </a:p>
          <a:p>
            <a:r>
              <a:rPr lang="fr-FR" dirty="0"/>
              <a:t>Utiliser une minuterie ou un timer pour illuster le temps des leçons</a:t>
            </a:r>
          </a:p>
          <a:p>
            <a:r>
              <a:rPr lang="fr-FR" dirty="0"/>
              <a:t>Visiter régulièrement la bibliothèque avec votre enfant</a:t>
            </a:r>
          </a:p>
          <a:p>
            <a:r>
              <a:rPr lang="fr-FR" dirty="0"/>
              <a:t>Lire à voix haute</a:t>
            </a:r>
          </a:p>
          <a:p>
            <a:r>
              <a:rPr lang="fr-FR" dirty="0"/>
              <a:t>Lire un livre en même temps que son enfant (établir un moment de lecture pour toute la famille)</a:t>
            </a:r>
          </a:p>
          <a:p>
            <a:pPr marL="0" indent="0">
              <a:buNone/>
            </a:pPr>
            <a:endParaRPr lang="fr-FR" dirty="0"/>
          </a:p>
          <a:p>
            <a:pPr lvl="1"/>
            <a:endParaRPr lang="fr-FR" dirty="0"/>
          </a:p>
          <a:p>
            <a:endParaRPr lang="fr-FR" dirty="0"/>
          </a:p>
        </p:txBody>
      </p:sp>
      <p:sp>
        <p:nvSpPr>
          <p:cNvPr id="4" name="TextBox 3">
            <a:extLst>
              <a:ext uri="{FF2B5EF4-FFF2-40B4-BE49-F238E27FC236}">
                <a16:creationId xmlns:a16="http://schemas.microsoft.com/office/drawing/2014/main" id="{425F1B56-ECA4-4094-847F-D82BF3C9942A}"/>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Arial"/>
            </a:endParaRPr>
          </a:p>
        </p:txBody>
      </p:sp>
      <p:pic>
        <p:nvPicPr>
          <p:cNvPr id="5" name="Picture 5" descr="Une image contenant personne, table, intérieur, homme&#10;&#10;Description générée avec un niveau de confiance très élevé">
            <a:extLst>
              <a:ext uri="{FF2B5EF4-FFF2-40B4-BE49-F238E27FC236}">
                <a16:creationId xmlns:a16="http://schemas.microsoft.com/office/drawing/2014/main" id="{70AD5363-AC78-4D82-8D33-6B35D149358A}"/>
              </a:ext>
            </a:extLst>
          </p:cNvPr>
          <p:cNvPicPr>
            <a:picLocks noChangeAspect="1"/>
          </p:cNvPicPr>
          <p:nvPr/>
        </p:nvPicPr>
        <p:blipFill>
          <a:blip r:embed="rId2"/>
          <a:stretch>
            <a:fillRect/>
          </a:stretch>
        </p:blipFill>
        <p:spPr>
          <a:xfrm>
            <a:off x="4694321" y="122121"/>
            <a:ext cx="2743200" cy="1440180"/>
          </a:xfrm>
          <a:prstGeom prst="rect">
            <a:avLst/>
          </a:prstGeom>
        </p:spPr>
      </p:pic>
    </p:spTree>
    <p:extLst>
      <p:ext uri="{BB962C8B-B14F-4D97-AF65-F5344CB8AC3E}">
        <p14:creationId xmlns:p14="http://schemas.microsoft.com/office/powerpoint/2010/main" val="2282545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Pourquoi des devoirs et des leçons?</a:t>
            </a:r>
            <a:endParaRPr lang="fr-CA" dirty="0"/>
          </a:p>
        </p:txBody>
      </p:sp>
      <p:sp>
        <p:nvSpPr>
          <p:cNvPr id="3" name="Espace réservé du contenu 2"/>
          <p:cNvSpPr>
            <a:spLocks noGrp="1"/>
          </p:cNvSpPr>
          <p:nvPr>
            <p:ph sz="quarter" idx="1"/>
          </p:nvPr>
        </p:nvSpPr>
        <p:spPr/>
        <p:txBody>
          <a:bodyPr anchor="ctr"/>
          <a:lstStyle/>
          <a:p>
            <a:r>
              <a:rPr lang="fr-FR" dirty="0"/>
              <a:t>Pour consolider certains apprentissages.</a:t>
            </a:r>
          </a:p>
          <a:p>
            <a:pPr marL="0" indent="0">
              <a:buNone/>
            </a:pPr>
            <a:endParaRPr lang="fr-FR" dirty="0"/>
          </a:p>
          <a:p>
            <a:r>
              <a:rPr lang="fr-FR" dirty="0"/>
              <a:t>Pour permettre aux parents de suivre l’évolution de leur enfant (faire le pont entre l’école et la maison).</a:t>
            </a:r>
          </a:p>
          <a:p>
            <a:pPr marL="0" indent="0">
              <a:buNone/>
            </a:pPr>
            <a:endParaRPr lang="fr-FR" dirty="0"/>
          </a:p>
          <a:p>
            <a:r>
              <a:rPr lang="fr-FR" dirty="0"/>
              <a:t>Pour observer chez son enfant de belles forces et, parfois certaines difficultés.</a:t>
            </a:r>
          </a:p>
          <a:p>
            <a:endParaRPr lang="fr-CA" dirty="0"/>
          </a:p>
        </p:txBody>
      </p:sp>
      <p:pic>
        <p:nvPicPr>
          <p:cNvPr id="4" name="Picture 4">
            <a:extLst>
              <a:ext uri="{FF2B5EF4-FFF2-40B4-BE49-F238E27FC236}">
                <a16:creationId xmlns:a16="http://schemas.microsoft.com/office/drawing/2014/main" id="{70F68F93-B7C1-4E3C-931D-9F1ABB52EE15}"/>
              </a:ext>
            </a:extLst>
          </p:cNvPr>
          <p:cNvPicPr>
            <a:picLocks noChangeAspect="1"/>
          </p:cNvPicPr>
          <p:nvPr/>
        </p:nvPicPr>
        <p:blipFill>
          <a:blip r:embed="rId2"/>
          <a:stretch>
            <a:fillRect/>
          </a:stretch>
        </p:blipFill>
        <p:spPr>
          <a:xfrm>
            <a:off x="6538412" y="191754"/>
            <a:ext cx="2143125" cy="2143125"/>
          </a:xfrm>
          <a:prstGeom prst="rect">
            <a:avLst/>
          </a:prstGeom>
        </p:spPr>
      </p:pic>
    </p:spTree>
    <p:extLst>
      <p:ext uri="{BB962C8B-B14F-4D97-AF65-F5344CB8AC3E}">
        <p14:creationId xmlns:p14="http://schemas.microsoft.com/office/powerpoint/2010/main" val="4228044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967C-8919-4EE1-8953-E70C04922650}"/>
              </a:ext>
            </a:extLst>
          </p:cNvPr>
          <p:cNvSpPr>
            <a:spLocks noGrp="1"/>
          </p:cNvSpPr>
          <p:nvPr>
            <p:ph type="title"/>
          </p:nvPr>
        </p:nvSpPr>
        <p:spPr/>
        <p:txBody>
          <a:bodyPr/>
          <a:lstStyle/>
          <a:p>
            <a:r>
              <a:rPr lang="fr-FR" dirty="0"/>
              <a:t>Proposition de sites web à visiter avec votre enfant</a:t>
            </a:r>
          </a:p>
        </p:txBody>
      </p:sp>
      <p:sp>
        <p:nvSpPr>
          <p:cNvPr id="3" name="Content Placeholder 2">
            <a:extLst>
              <a:ext uri="{FF2B5EF4-FFF2-40B4-BE49-F238E27FC236}">
                <a16:creationId xmlns:a16="http://schemas.microsoft.com/office/drawing/2014/main" id="{AE1F4F6A-E0E0-446D-B42B-2A2460049547}"/>
              </a:ext>
            </a:extLst>
          </p:cNvPr>
          <p:cNvSpPr>
            <a:spLocks noGrp="1"/>
          </p:cNvSpPr>
          <p:nvPr>
            <p:ph sz="quarter" idx="1"/>
          </p:nvPr>
        </p:nvSpPr>
        <p:spPr>
          <a:xfrm>
            <a:off x="457200" y="1600200"/>
            <a:ext cx="8620626" cy="4873752"/>
          </a:xfrm>
        </p:spPr>
        <p:txBody>
          <a:bodyPr vert="horz" anchor="t">
            <a:normAutofit/>
          </a:bodyPr>
          <a:lstStyle/>
          <a:p>
            <a:r>
              <a:rPr lang="fr-FR" dirty="0"/>
              <a:t>Lecture / écriture:</a:t>
            </a:r>
          </a:p>
          <a:p>
            <a:r>
              <a:rPr lang="fr-FR" sz="1800" dirty="0">
                <a:ea typeface="+mn-lt"/>
                <a:cs typeface="+mn-lt"/>
                <a:hlinkClick r:id="rId2"/>
              </a:rPr>
              <a:t>https://www.clicmaclasse.fr/</a:t>
            </a:r>
            <a:endParaRPr lang="fr-FR" sz="1800"/>
          </a:p>
          <a:p>
            <a:r>
              <a:rPr lang="fr-FR" sz="1800" dirty="0">
                <a:ea typeface="+mn-lt"/>
                <a:cs typeface="+mn-lt"/>
                <a:hlinkClick r:id="rId3"/>
              </a:rPr>
              <a:t>https://samamuse.ca/</a:t>
            </a:r>
            <a:endParaRPr lang="fr-FR" sz="1800">
              <a:ea typeface="+mn-lt"/>
              <a:cs typeface="+mn-lt"/>
            </a:endParaRPr>
          </a:p>
          <a:p>
            <a:r>
              <a:rPr lang="fr-FR" sz="1800" dirty="0">
                <a:ea typeface="+mn-lt"/>
                <a:cs typeface="+mn-lt"/>
                <a:hlinkClick r:id="rId4"/>
              </a:rPr>
              <a:t>https://www.logicieleducatif.fr/</a:t>
            </a:r>
            <a:endParaRPr lang="fr-FR" sz="1800"/>
          </a:p>
          <a:p>
            <a:r>
              <a:rPr lang="fr-FR" sz="1800" dirty="0">
                <a:ea typeface="+mn-lt"/>
                <a:cs typeface="+mn-lt"/>
                <a:hlinkClick r:id="rId5"/>
              </a:rPr>
              <a:t>https://www.lasouris-web.org/primaire/francais.html</a:t>
            </a:r>
            <a:endParaRPr lang="fr-FR" sz="1800"/>
          </a:p>
          <a:p>
            <a:r>
              <a:rPr lang="fr-FR" sz="1800" dirty="0">
                <a:ea typeface="+mn-lt"/>
                <a:cs typeface="+mn-lt"/>
                <a:hlinkClick r:id="rId6"/>
              </a:rPr>
              <a:t>http://www.pepit.be/</a:t>
            </a:r>
            <a:endParaRPr lang="fr-FR" sz="1800" dirty="0"/>
          </a:p>
          <a:p>
            <a:endParaRPr lang="fr-FR" dirty="0"/>
          </a:p>
          <a:p>
            <a:r>
              <a:rPr lang="fr-FR" dirty="0"/>
              <a:t>Mathématiques:</a:t>
            </a:r>
          </a:p>
          <a:p>
            <a:r>
              <a:rPr lang="fr-FR" sz="1600" dirty="0">
                <a:ea typeface="+mn-lt"/>
                <a:cs typeface="+mn-lt"/>
                <a:hlinkClick r:id="rId7"/>
              </a:rPr>
              <a:t>https://www.logicieleducatif.fr/math.php</a:t>
            </a:r>
            <a:endParaRPr lang="fr-FR" sz="1600">
              <a:ea typeface="+mn-lt"/>
              <a:cs typeface="+mn-lt"/>
            </a:endParaRPr>
          </a:p>
          <a:p>
            <a:r>
              <a:rPr lang="fr-FR" sz="1600" dirty="0">
                <a:ea typeface="+mn-lt"/>
                <a:cs typeface="+mn-lt"/>
                <a:hlinkClick r:id="rId8"/>
              </a:rPr>
              <a:t>https://www.lasouris-web.org/primaire/math.html</a:t>
            </a:r>
            <a:endParaRPr lang="fr-FR" sz="1600">
              <a:ea typeface="+mn-lt"/>
              <a:cs typeface="+mn-lt"/>
            </a:endParaRPr>
          </a:p>
          <a:p>
            <a:r>
              <a:rPr lang="fr-FR" sz="1600" dirty="0">
                <a:ea typeface="+mn-lt"/>
                <a:cs typeface="+mn-lt"/>
                <a:hlinkClick r:id="rId9"/>
              </a:rPr>
              <a:t>http://www.alloprof.qc.ca/Pages/jeux.aspx</a:t>
            </a:r>
            <a:endParaRPr lang="fr-FR" sz="1600">
              <a:ea typeface="+mn-lt"/>
              <a:cs typeface="+mn-lt"/>
            </a:endParaRPr>
          </a:p>
          <a:p>
            <a:r>
              <a:rPr lang="fr-FR" sz="1600" dirty="0">
                <a:ea typeface="+mn-lt"/>
                <a:cs typeface="+mn-lt"/>
                <a:hlinkClick r:id="rId10"/>
              </a:rPr>
              <a:t>http://www.learnalberta.ca/content/mfam3/flash/index.html</a:t>
            </a:r>
            <a:endParaRPr lang="fr-FR" sz="1600">
              <a:ea typeface="+mn-lt"/>
              <a:cs typeface="+mn-lt"/>
            </a:endParaRPr>
          </a:p>
          <a:p>
            <a:r>
              <a:rPr lang="fr-FR" sz="1600" dirty="0">
                <a:ea typeface="+mn-lt"/>
                <a:cs typeface="+mn-lt"/>
                <a:hlinkClick r:id="rId11"/>
              </a:rPr>
              <a:t>http://www.attrape-nombres.com/an/home.php?lang=fr</a:t>
            </a:r>
            <a:endParaRPr lang="fr-FR" sz="1600" dirty="0"/>
          </a:p>
        </p:txBody>
      </p:sp>
      <p:pic>
        <p:nvPicPr>
          <p:cNvPr id="4" name="Picture 4">
            <a:extLst>
              <a:ext uri="{FF2B5EF4-FFF2-40B4-BE49-F238E27FC236}">
                <a16:creationId xmlns:a16="http://schemas.microsoft.com/office/drawing/2014/main" id="{E8D3A501-E18B-4260-9D20-23D386286032}"/>
              </a:ext>
            </a:extLst>
          </p:cNvPr>
          <p:cNvPicPr>
            <a:picLocks noChangeAspect="1"/>
          </p:cNvPicPr>
          <p:nvPr/>
        </p:nvPicPr>
        <p:blipFill>
          <a:blip r:embed="rId12"/>
          <a:stretch>
            <a:fillRect/>
          </a:stretch>
        </p:blipFill>
        <p:spPr>
          <a:xfrm>
            <a:off x="5606716" y="1109392"/>
            <a:ext cx="2743200" cy="1831848"/>
          </a:xfrm>
          <a:prstGeom prst="rect">
            <a:avLst/>
          </a:prstGeom>
        </p:spPr>
      </p:pic>
    </p:spTree>
    <p:extLst>
      <p:ext uri="{BB962C8B-B14F-4D97-AF65-F5344CB8AC3E}">
        <p14:creationId xmlns:p14="http://schemas.microsoft.com/office/powerpoint/2010/main" val="212817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65CC-6BDE-4B83-8A75-58E7BCB8900D}"/>
              </a:ext>
            </a:extLst>
          </p:cNvPr>
          <p:cNvSpPr>
            <a:spLocks noGrp="1"/>
          </p:cNvSpPr>
          <p:nvPr>
            <p:ph type="title"/>
          </p:nvPr>
        </p:nvSpPr>
        <p:spPr/>
        <p:txBody>
          <a:bodyPr/>
          <a:lstStyle/>
          <a:p>
            <a:r>
              <a:rPr lang="fr-FR"/>
              <a:t>Schéma du tracé des lettres majuscules et minuscules</a:t>
            </a:r>
          </a:p>
        </p:txBody>
      </p:sp>
      <p:pic>
        <p:nvPicPr>
          <p:cNvPr id="6" name="Picture 6" descr="Une image contenant texte&#10;&#10;Description générée avec un niveau de confiance très élevé">
            <a:extLst>
              <a:ext uri="{FF2B5EF4-FFF2-40B4-BE49-F238E27FC236}">
                <a16:creationId xmlns:a16="http://schemas.microsoft.com/office/drawing/2014/main" id="{8260EEE7-9582-4B74-BB45-6876E910883F}"/>
              </a:ext>
            </a:extLst>
          </p:cNvPr>
          <p:cNvPicPr>
            <a:picLocks noGrp="1" noChangeAspect="1"/>
          </p:cNvPicPr>
          <p:nvPr>
            <p:ph sz="quarter" idx="1"/>
          </p:nvPr>
        </p:nvPicPr>
        <p:blipFill rotWithShape="1">
          <a:blip r:embed="rId2"/>
          <a:srcRect l="3382" t="7804" r="5072" b="8893"/>
          <a:stretch/>
        </p:blipFill>
        <p:spPr>
          <a:xfrm>
            <a:off x="2343290" y="1419728"/>
            <a:ext cx="4207128" cy="5104203"/>
          </a:xfrm>
          <a:prstGeom prst="rect">
            <a:avLst/>
          </a:prstGeom>
        </p:spPr>
      </p:pic>
    </p:spTree>
    <p:extLst>
      <p:ext uri="{BB962C8B-B14F-4D97-AF65-F5344CB8AC3E}">
        <p14:creationId xmlns:p14="http://schemas.microsoft.com/office/powerpoint/2010/main" val="308644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47F0-2A5A-4EB4-950C-17954B13346B}"/>
              </a:ext>
            </a:extLst>
          </p:cNvPr>
          <p:cNvSpPr>
            <a:spLocks noGrp="1"/>
          </p:cNvSpPr>
          <p:nvPr>
            <p:ph type="title"/>
          </p:nvPr>
        </p:nvSpPr>
        <p:spPr/>
        <p:txBody>
          <a:bodyPr/>
          <a:lstStyle/>
          <a:p>
            <a:r>
              <a:rPr lang="fr-FR"/>
              <a:t>Chiffrier</a:t>
            </a:r>
          </a:p>
        </p:txBody>
      </p:sp>
      <p:pic>
        <p:nvPicPr>
          <p:cNvPr id="4" name="Picture 4" descr="Une image contenant blanc, grand&#10;&#10;Description générée avec un niveau de confiance élevé">
            <a:extLst>
              <a:ext uri="{FF2B5EF4-FFF2-40B4-BE49-F238E27FC236}">
                <a16:creationId xmlns:a16="http://schemas.microsoft.com/office/drawing/2014/main" id="{FC90D152-9908-4E5A-91B8-795A141B27E7}"/>
              </a:ext>
            </a:extLst>
          </p:cNvPr>
          <p:cNvPicPr>
            <a:picLocks noGrp="1" noChangeAspect="1"/>
          </p:cNvPicPr>
          <p:nvPr>
            <p:ph sz="quarter" idx="1"/>
          </p:nvPr>
        </p:nvPicPr>
        <p:blipFill>
          <a:blip r:embed="rId2"/>
          <a:stretch>
            <a:fillRect/>
          </a:stretch>
        </p:blipFill>
        <p:spPr>
          <a:xfrm>
            <a:off x="1795462" y="1689163"/>
            <a:ext cx="4791075" cy="4695825"/>
          </a:xfrm>
          <a:prstGeom prst="rect">
            <a:avLst/>
          </a:prstGeom>
        </p:spPr>
      </p:pic>
    </p:spTree>
    <p:extLst>
      <p:ext uri="{BB962C8B-B14F-4D97-AF65-F5344CB8AC3E}">
        <p14:creationId xmlns:p14="http://schemas.microsoft.com/office/powerpoint/2010/main" val="171314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2B55-F456-4547-A62A-50E1DBB1E872}"/>
              </a:ext>
            </a:extLst>
          </p:cNvPr>
          <p:cNvSpPr>
            <a:spLocks noGrp="1"/>
          </p:cNvSpPr>
          <p:nvPr>
            <p:ph type="title"/>
          </p:nvPr>
        </p:nvSpPr>
        <p:spPr/>
        <p:txBody>
          <a:bodyPr/>
          <a:lstStyle/>
          <a:p>
            <a:r>
              <a:rPr lang="fr-FR" dirty="0">
                <a:ea typeface="+mj-lt"/>
                <a:cs typeface="+mj-lt"/>
              </a:rPr>
              <a:t>Liens pour les capsules vidéos</a:t>
            </a:r>
            <a:endParaRPr lang="fr-FR" dirty="0"/>
          </a:p>
        </p:txBody>
      </p:sp>
      <p:sp>
        <p:nvSpPr>
          <p:cNvPr id="3" name="Content Placeholder 2">
            <a:extLst>
              <a:ext uri="{FF2B5EF4-FFF2-40B4-BE49-F238E27FC236}">
                <a16:creationId xmlns:a16="http://schemas.microsoft.com/office/drawing/2014/main" id="{3CD40A63-CBA4-4201-9627-B52B87A95232}"/>
              </a:ext>
            </a:extLst>
          </p:cNvPr>
          <p:cNvSpPr>
            <a:spLocks noGrp="1"/>
          </p:cNvSpPr>
          <p:nvPr>
            <p:ph sz="quarter" idx="1"/>
          </p:nvPr>
        </p:nvSpPr>
        <p:spPr/>
        <p:txBody>
          <a:bodyPr vert="horz" anchor="t">
            <a:normAutofit fontScale="77500" lnSpcReduction="20000"/>
          </a:bodyPr>
          <a:lstStyle/>
          <a:p>
            <a:r>
              <a:rPr lang="fr-FR">
                <a:ea typeface="+mn-lt"/>
                <a:cs typeface="+mn-lt"/>
              </a:rPr>
              <a:t>L’organisation des leçons:</a:t>
            </a:r>
          </a:p>
          <a:p>
            <a:pPr lvl="1"/>
            <a:r>
              <a:rPr lang="fr-FR" dirty="0">
                <a:ea typeface="+mn-lt"/>
                <a:cs typeface="+mn-lt"/>
                <a:hlinkClick r:id="rId2"/>
              </a:rPr>
              <a:t>https://youtu.be/X40pLk5OANA</a:t>
            </a:r>
            <a:endParaRPr lang="fr-FR" dirty="0"/>
          </a:p>
          <a:p>
            <a:r>
              <a:rPr lang="fr-FR">
                <a:ea typeface="+mn-lt"/>
                <a:cs typeface="+mn-lt"/>
              </a:rPr>
              <a:t>Apprentissage des lettres:</a:t>
            </a:r>
          </a:p>
          <a:p>
            <a:pPr lvl="1"/>
            <a:r>
              <a:rPr lang="fr-FR" dirty="0">
                <a:ea typeface="+mn-lt"/>
                <a:cs typeface="+mn-lt"/>
                <a:hlinkClick r:id="rId3"/>
              </a:rPr>
              <a:t>https://www.youtube.com/watch?v=uJkfaxfThTs&amp;feature=youtu.be</a:t>
            </a:r>
            <a:endParaRPr lang="fr-FR" dirty="0">
              <a:ea typeface="+mn-lt"/>
              <a:cs typeface="+mn-lt"/>
            </a:endParaRPr>
          </a:p>
          <a:p>
            <a:r>
              <a:rPr lang="fr-FR">
                <a:ea typeface="+mn-lt"/>
                <a:cs typeface="+mn-lt"/>
              </a:rPr>
              <a:t>Apprentissage du son des lettres:</a:t>
            </a:r>
            <a:endParaRPr lang="fr-FR"/>
          </a:p>
          <a:p>
            <a:pPr lvl="1"/>
            <a:r>
              <a:rPr lang="fr-FR" dirty="0">
                <a:ea typeface="+mn-lt"/>
                <a:cs typeface="+mn-lt"/>
                <a:hlinkClick r:id="rId4"/>
              </a:rPr>
              <a:t>https://youtu.be/hiKdhR0n310</a:t>
            </a:r>
            <a:endParaRPr lang="fr-FR" dirty="0"/>
          </a:p>
          <a:p>
            <a:r>
              <a:rPr lang="fr-FR">
                <a:ea typeface="+mn-lt"/>
                <a:cs typeface="+mn-lt"/>
              </a:rPr>
              <a:t>Apprentissage des syllabes et de mots:</a:t>
            </a:r>
          </a:p>
          <a:p>
            <a:pPr lvl="1"/>
            <a:r>
              <a:rPr lang="fr-FR" dirty="0">
                <a:ea typeface="+mn-lt"/>
                <a:cs typeface="+mn-lt"/>
                <a:hlinkClick r:id="rId5"/>
              </a:rPr>
              <a:t>https://www.youtube.com/watch?v=Pz4xLTlwZcA&amp;feature=youtu.be</a:t>
            </a:r>
            <a:endParaRPr lang="fr-FR" dirty="0">
              <a:ea typeface="+mn-lt"/>
              <a:cs typeface="+mn-lt"/>
            </a:endParaRPr>
          </a:p>
          <a:p>
            <a:r>
              <a:rPr lang="fr-FR">
                <a:ea typeface="+mn-lt"/>
                <a:cs typeface="+mn-lt"/>
              </a:rPr>
              <a:t>L’apprentissage des mots étiquettes:</a:t>
            </a:r>
            <a:endParaRPr lang="fr-FR"/>
          </a:p>
          <a:p>
            <a:pPr lvl="1"/>
            <a:r>
              <a:rPr lang="fr-FR" dirty="0">
                <a:ea typeface="+mn-lt"/>
                <a:cs typeface="+mn-lt"/>
                <a:hlinkClick r:id="rId6"/>
              </a:rPr>
              <a:t>https://youtu.be/5n3gxFIvtO4</a:t>
            </a:r>
            <a:endParaRPr lang="fr-FR" dirty="0"/>
          </a:p>
          <a:p>
            <a:r>
              <a:rPr lang="fr-FR">
                <a:ea typeface="+mn-lt"/>
                <a:cs typeface="+mn-lt"/>
              </a:rPr>
              <a:t>La lecture de phrases et d’histoires</a:t>
            </a:r>
            <a:endParaRPr lang="fr-FR"/>
          </a:p>
          <a:p>
            <a:pPr lvl="1"/>
            <a:r>
              <a:rPr lang="fr-FR" dirty="0">
                <a:ea typeface="+mn-lt"/>
                <a:cs typeface="+mn-lt"/>
                <a:hlinkClick r:id="rId7"/>
              </a:rPr>
              <a:t>https://youtu.be/vcESi7tYx14</a:t>
            </a:r>
            <a:endParaRPr lang="fr-FR" dirty="0"/>
          </a:p>
          <a:p>
            <a:r>
              <a:rPr lang="fr-FR">
                <a:ea typeface="+mn-lt"/>
                <a:cs typeface="+mn-lt"/>
              </a:rPr>
              <a:t>L’apprentissage des nombres:</a:t>
            </a:r>
            <a:endParaRPr lang="fr-FR"/>
          </a:p>
          <a:p>
            <a:pPr lvl="1"/>
            <a:r>
              <a:rPr lang="fr-FR" dirty="0">
                <a:ea typeface="+mn-lt"/>
                <a:cs typeface="+mn-lt"/>
                <a:hlinkClick r:id="rId8"/>
              </a:rPr>
              <a:t>https://youtu.be/CqGtY2MspnY</a:t>
            </a:r>
            <a:r>
              <a:rPr lang="fr-FR" dirty="0">
                <a:ea typeface="+mn-lt"/>
                <a:cs typeface="+mn-lt"/>
              </a:rPr>
              <a:t> </a:t>
            </a:r>
            <a:endParaRPr lang="fr-FR" dirty="0"/>
          </a:p>
          <a:p>
            <a:r>
              <a:rPr lang="fr-FR">
                <a:ea typeface="+mn-lt"/>
                <a:cs typeface="+mn-lt"/>
              </a:rPr>
              <a:t>L’écriture des mots:</a:t>
            </a:r>
            <a:endParaRPr lang="fr-FR"/>
          </a:p>
          <a:p>
            <a:pPr lvl="1"/>
            <a:r>
              <a:rPr lang="fr-FR" dirty="0">
                <a:ea typeface="+mn-lt"/>
                <a:cs typeface="+mn-lt"/>
                <a:hlinkClick r:id="rId9"/>
              </a:rPr>
              <a:t>https://youtu.be/00Z-O1GrveM</a:t>
            </a:r>
            <a:endParaRPr lang="fr-FR" dirty="0"/>
          </a:p>
          <a:p>
            <a:endParaRPr lang="fr-FR" dirty="0"/>
          </a:p>
          <a:p>
            <a:endParaRPr lang="fr-FR" dirty="0"/>
          </a:p>
        </p:txBody>
      </p:sp>
    </p:spTree>
    <p:extLst>
      <p:ext uri="{BB962C8B-B14F-4D97-AF65-F5344CB8AC3E}">
        <p14:creationId xmlns:p14="http://schemas.microsoft.com/office/powerpoint/2010/main" val="402955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Organisation</a:t>
            </a:r>
          </a:p>
        </p:txBody>
      </p:sp>
      <p:sp>
        <p:nvSpPr>
          <p:cNvPr id="3" name="Espace réservé du contenu 2"/>
          <p:cNvSpPr>
            <a:spLocks noGrp="1"/>
          </p:cNvSpPr>
          <p:nvPr>
            <p:ph sz="quarter" idx="1"/>
          </p:nvPr>
        </p:nvSpPr>
        <p:spPr/>
        <p:txBody>
          <a:bodyPr vert="horz" anchor="t">
            <a:normAutofit fontScale="85000" lnSpcReduction="20000"/>
          </a:bodyPr>
          <a:lstStyle/>
          <a:p>
            <a:r>
              <a:rPr lang="fr-CA" dirty="0"/>
              <a:t>a) Temps requis.</a:t>
            </a:r>
          </a:p>
          <a:p>
            <a:pPr lvl="1"/>
            <a:r>
              <a:rPr lang="fr-FR" dirty="0"/>
              <a:t>En première année le temps requis pour les devoirs et leçons oscille entre 10 à 15 minutes par soir. Temps auquel on peut ajouter un 5 à 10 minutes de lecture.</a:t>
            </a:r>
            <a:endParaRPr lang="fr-CA" dirty="0"/>
          </a:p>
          <a:p>
            <a:pPr lvl="1"/>
            <a:endParaRPr lang="fr-CA" dirty="0"/>
          </a:p>
          <a:p>
            <a:r>
              <a:rPr lang="fr-FR" dirty="0"/>
              <a:t>b) Structure.</a:t>
            </a:r>
          </a:p>
          <a:p>
            <a:pPr lvl="1"/>
            <a:r>
              <a:rPr lang="fr-FR" dirty="0"/>
              <a:t>Il n’y a pas de moment miracle et prescrit pour la réalisation des devoirs et leçons. Ce qui importe, c’est d’établir une routine claire qui convient à votre situation et d’y tenir le plus possible. Certains préfèrent s’y mettre avant l’heure du souper, d’autres opteront pour la période après le souper.</a:t>
            </a:r>
          </a:p>
          <a:p>
            <a:pPr lvl="1"/>
            <a:r>
              <a:rPr lang="fr-FR" dirty="0"/>
              <a:t>Le plan de travail étant à la semaine, cela vous permet également d’étaler son contenu lors des deux journées de fin de semaine.	</a:t>
            </a:r>
          </a:p>
          <a:p>
            <a:pPr lvl="1"/>
            <a:r>
              <a:rPr lang="fr-FR" dirty="0"/>
              <a:t>Il est conseillé de commencer par ce qui est plus ardu pour l’enfant, car il sera dans de meilleures dispositions pour collaborer.</a:t>
            </a:r>
          </a:p>
          <a:p>
            <a:pPr marL="0" indent="0">
              <a:buNone/>
            </a:pPr>
            <a:endParaRPr lang="fr-FR" dirty="0">
              <a:ea typeface="+mn-lt"/>
              <a:cs typeface="+mn-lt"/>
            </a:endParaRPr>
          </a:p>
          <a:p>
            <a:pPr lvl="1"/>
            <a:r>
              <a:rPr lang="fr-FR" dirty="0">
                <a:hlinkClick r:id="rId2"/>
              </a:rPr>
              <a:t>https://youtu.be/X40pLk5OANA</a:t>
            </a:r>
            <a:endParaRPr lang="fr-FR"/>
          </a:p>
          <a:p>
            <a:pPr marL="365760" lvl="1" indent="0">
              <a:buNone/>
            </a:pPr>
            <a:endParaRPr lang="fr-CA" dirty="0"/>
          </a:p>
        </p:txBody>
      </p:sp>
      <p:pic>
        <p:nvPicPr>
          <p:cNvPr id="4" name="Picture 4" descr="Une image contenant périphérique, jauge&#10;&#10;Description générée avec un niveau de confiance très élevé">
            <a:extLst>
              <a:ext uri="{FF2B5EF4-FFF2-40B4-BE49-F238E27FC236}">
                <a16:creationId xmlns:a16="http://schemas.microsoft.com/office/drawing/2014/main" id="{8B7CD058-BDA0-4EA4-8235-1749ADA0A8E4}"/>
              </a:ext>
            </a:extLst>
          </p:cNvPr>
          <p:cNvPicPr>
            <a:picLocks noChangeAspect="1"/>
          </p:cNvPicPr>
          <p:nvPr/>
        </p:nvPicPr>
        <p:blipFill>
          <a:blip r:embed="rId3"/>
          <a:stretch>
            <a:fillRect/>
          </a:stretch>
        </p:blipFill>
        <p:spPr>
          <a:xfrm>
            <a:off x="6057901" y="54143"/>
            <a:ext cx="2432385" cy="1826795"/>
          </a:xfrm>
          <a:prstGeom prst="rect">
            <a:avLst/>
          </a:prstGeom>
        </p:spPr>
      </p:pic>
    </p:spTree>
    <p:extLst>
      <p:ext uri="{BB962C8B-B14F-4D97-AF65-F5344CB8AC3E}">
        <p14:creationId xmlns:p14="http://schemas.microsoft.com/office/powerpoint/2010/main" val="328097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fr-FR" dirty="0"/>
              <a:t>c) Endroit.</a:t>
            </a:r>
          </a:p>
          <a:p>
            <a:pPr lvl="1"/>
            <a:r>
              <a:rPr lang="fr-FR" dirty="0"/>
              <a:t>Il est important de choisir un lieu calme loin des sources de distraction sonores et visuelles (télé, jeux vidéo…) et bien éclairé.</a:t>
            </a:r>
          </a:p>
          <a:p>
            <a:pPr lvl="1"/>
            <a:endParaRPr lang="fr-FR" dirty="0"/>
          </a:p>
          <a:p>
            <a:r>
              <a:rPr lang="fr-FR" dirty="0"/>
              <a:t>d) Matériel / outils de travail.</a:t>
            </a:r>
          </a:p>
          <a:p>
            <a:pPr lvl="1"/>
            <a:r>
              <a:rPr lang="fr-FR" dirty="0"/>
              <a:t>Prévoir un coffret avec des crayons à la mine, des gommes à effacer, des surligneurs et des crayons de couleur de bois puisque les élèves n’apportent pas leurs outils de travail à la maison.</a:t>
            </a:r>
          </a:p>
          <a:p>
            <a:pPr marL="365760" lvl="1" indent="0">
              <a:buNone/>
            </a:pPr>
            <a:endParaRPr lang="fr-FR" dirty="0"/>
          </a:p>
          <a:p>
            <a:endParaRPr lang="fr-CA" dirty="0"/>
          </a:p>
        </p:txBody>
      </p:sp>
      <p:pic>
        <p:nvPicPr>
          <p:cNvPr id="4" name="Picture 4">
            <a:extLst>
              <a:ext uri="{FF2B5EF4-FFF2-40B4-BE49-F238E27FC236}">
                <a16:creationId xmlns:a16="http://schemas.microsoft.com/office/drawing/2014/main" id="{D3340E1A-65D5-4653-A4CA-F189E36B920E}"/>
              </a:ext>
            </a:extLst>
          </p:cNvPr>
          <p:cNvPicPr>
            <a:picLocks noChangeAspect="1"/>
          </p:cNvPicPr>
          <p:nvPr/>
        </p:nvPicPr>
        <p:blipFill>
          <a:blip r:embed="rId2"/>
          <a:stretch>
            <a:fillRect/>
          </a:stretch>
        </p:blipFill>
        <p:spPr>
          <a:xfrm>
            <a:off x="6027821" y="66245"/>
            <a:ext cx="2001253" cy="2003115"/>
          </a:xfrm>
          <a:prstGeom prst="rect">
            <a:avLst/>
          </a:prstGeom>
        </p:spPr>
      </p:pic>
    </p:spTree>
    <p:extLst>
      <p:ext uri="{BB962C8B-B14F-4D97-AF65-F5344CB8AC3E}">
        <p14:creationId xmlns:p14="http://schemas.microsoft.com/office/powerpoint/2010/main" val="35289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42" y="-296861"/>
            <a:ext cx="7467600" cy="1143000"/>
          </a:xfrm>
        </p:spPr>
        <p:txBody>
          <a:bodyPr/>
          <a:lstStyle/>
          <a:p>
            <a:r>
              <a:rPr lang="fr-CA" dirty="0"/>
              <a:t>3) Implication et rôles.</a:t>
            </a:r>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2241234495"/>
              </p:ext>
            </p:extLst>
          </p:nvPr>
        </p:nvGraphicFramePr>
        <p:xfrm>
          <a:off x="395581" y="992569"/>
          <a:ext cx="7922667" cy="5864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2">
            <a:extLst>
              <a:ext uri="{FF2B5EF4-FFF2-40B4-BE49-F238E27FC236}">
                <a16:creationId xmlns:a16="http://schemas.microsoft.com/office/drawing/2014/main" id="{AC1D0E8C-DF2A-429C-BA38-F08EDE3B7289}"/>
              </a:ext>
            </a:extLst>
          </p:cNvPr>
          <p:cNvPicPr>
            <a:picLocks noChangeAspect="1"/>
          </p:cNvPicPr>
          <p:nvPr/>
        </p:nvPicPr>
        <p:blipFill>
          <a:blip r:embed="rId7"/>
          <a:stretch>
            <a:fillRect/>
          </a:stretch>
        </p:blipFill>
        <p:spPr>
          <a:xfrm>
            <a:off x="3972427" y="4514489"/>
            <a:ext cx="768018" cy="646419"/>
          </a:xfrm>
          <a:prstGeom prst="rect">
            <a:avLst/>
          </a:prstGeom>
        </p:spPr>
      </p:pic>
    </p:spTree>
    <p:extLst>
      <p:ext uri="{BB962C8B-B14F-4D97-AF65-F5344CB8AC3E}">
        <p14:creationId xmlns:p14="http://schemas.microsoft.com/office/powerpoint/2010/main" val="31392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AFA-56B8-44AC-B6BB-CBA6D860452F}"/>
              </a:ext>
            </a:extLst>
          </p:cNvPr>
          <p:cNvSpPr>
            <a:spLocks noGrp="1"/>
          </p:cNvSpPr>
          <p:nvPr>
            <p:ph type="title"/>
          </p:nvPr>
        </p:nvSpPr>
        <p:spPr>
          <a:xfrm>
            <a:off x="407068" y="846138"/>
            <a:ext cx="7467600" cy="1143000"/>
          </a:xfrm>
        </p:spPr>
        <p:txBody>
          <a:bodyPr/>
          <a:lstStyle/>
          <a:p>
            <a:r>
              <a:rPr lang="fr-FR"/>
              <a:t>Trucs et astuces avant de commencer</a:t>
            </a:r>
          </a:p>
        </p:txBody>
      </p:sp>
      <p:sp>
        <p:nvSpPr>
          <p:cNvPr id="3" name="Content Placeholder 2">
            <a:extLst>
              <a:ext uri="{FF2B5EF4-FFF2-40B4-BE49-F238E27FC236}">
                <a16:creationId xmlns:a16="http://schemas.microsoft.com/office/drawing/2014/main" id="{FE2B519C-E0F6-4ECA-97D9-1A076CAEF337}"/>
              </a:ext>
            </a:extLst>
          </p:cNvPr>
          <p:cNvSpPr>
            <a:spLocks noGrp="1"/>
          </p:cNvSpPr>
          <p:nvPr>
            <p:ph sz="quarter" idx="1"/>
          </p:nvPr>
        </p:nvSpPr>
        <p:spPr>
          <a:xfrm>
            <a:off x="457200" y="2131595"/>
            <a:ext cx="7467600" cy="4873752"/>
          </a:xfrm>
        </p:spPr>
        <p:txBody>
          <a:bodyPr vert="horz" anchor="t">
            <a:normAutofit fontScale="92500" lnSpcReduction="10000"/>
          </a:bodyPr>
          <a:lstStyle/>
          <a:p>
            <a:r>
              <a:rPr lang="fr-FR"/>
              <a:t>Établissez une routine;</a:t>
            </a:r>
          </a:p>
          <a:p>
            <a:r>
              <a:rPr lang="fr-FR"/>
              <a:t>Choisir le moment qui convient le mieux (avant ou après le souper)</a:t>
            </a:r>
            <a:endParaRPr lang="fr-FR" dirty="0"/>
          </a:p>
          <a:p>
            <a:r>
              <a:rPr lang="fr-FR"/>
              <a:t>Choisir l'endroit qui convient le mieux (chambre, sous-sol, cuisine)</a:t>
            </a:r>
            <a:endParaRPr lang="fr-FR" dirty="0"/>
          </a:p>
          <a:p>
            <a:r>
              <a:rPr lang="fr-FR"/>
              <a:t>Éliminer toutes les sources de distraction</a:t>
            </a:r>
          </a:p>
          <a:p>
            <a:r>
              <a:rPr lang="fr-FR"/>
              <a:t>Prévoyez le matériel nécessaire qui sera utilisé tout au long de l'année</a:t>
            </a:r>
            <a:endParaRPr lang="fr-FR" dirty="0"/>
          </a:p>
          <a:p>
            <a:r>
              <a:rPr lang="fr-FR"/>
              <a:t>Répartissez le travail tout au long de la semaine (vous pouvez présenter une séquence claire à votre enfant de ce qui est à faire, avec le temps prévu)</a:t>
            </a:r>
          </a:p>
          <a:p>
            <a:r>
              <a:rPr lang="fr-FR"/>
              <a:t>À l'image d'un repas, on débute avec ce qui est plus ardu et on garde ce que l'on préfère pour la fin!</a:t>
            </a:r>
            <a:endParaRPr lang="fr-FR" dirty="0"/>
          </a:p>
        </p:txBody>
      </p:sp>
      <p:pic>
        <p:nvPicPr>
          <p:cNvPr id="4" name="Picture 4" descr="Une image contenant intérieur, chambre à coucher, table, animal&#10;&#10;Description générée avec un niveau de confiance élevé">
            <a:extLst>
              <a:ext uri="{FF2B5EF4-FFF2-40B4-BE49-F238E27FC236}">
                <a16:creationId xmlns:a16="http://schemas.microsoft.com/office/drawing/2014/main" id="{8A0F5CA6-3CD1-4529-9969-6BC829ADAE2F}"/>
              </a:ext>
            </a:extLst>
          </p:cNvPr>
          <p:cNvPicPr>
            <a:picLocks noChangeAspect="1"/>
          </p:cNvPicPr>
          <p:nvPr/>
        </p:nvPicPr>
        <p:blipFill>
          <a:blip r:embed="rId2"/>
          <a:stretch>
            <a:fillRect/>
          </a:stretch>
        </p:blipFill>
        <p:spPr>
          <a:xfrm>
            <a:off x="5767137" y="-35317"/>
            <a:ext cx="2743200" cy="1534478"/>
          </a:xfrm>
          <a:prstGeom prst="rect">
            <a:avLst/>
          </a:prstGeom>
        </p:spPr>
      </p:pic>
    </p:spTree>
    <p:extLst>
      <p:ext uri="{BB962C8B-B14F-4D97-AF65-F5344CB8AC3E}">
        <p14:creationId xmlns:p14="http://schemas.microsoft.com/office/powerpoint/2010/main" val="256903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Lecture global</a:t>
            </a:r>
          </a:p>
        </p:txBody>
      </p:sp>
      <p:sp>
        <p:nvSpPr>
          <p:cNvPr id="3" name="Espace réservé du contenu 2"/>
          <p:cNvSpPr>
            <a:spLocks noGrp="1"/>
          </p:cNvSpPr>
          <p:nvPr>
            <p:ph sz="quarter" idx="1"/>
          </p:nvPr>
        </p:nvSpPr>
        <p:spPr/>
        <p:txBody>
          <a:bodyPr vert="horz" anchor="t">
            <a:normAutofit/>
          </a:bodyPr>
          <a:lstStyle/>
          <a:p>
            <a:r>
              <a:rPr lang="fr-FR" dirty="0"/>
              <a:t>On se fait une photo du mot, on reconnaît globalement le mot à force de le voir et le revoir. Ex. : papa, maman…</a:t>
            </a:r>
          </a:p>
          <a:p>
            <a:pPr lvl="1"/>
            <a:r>
              <a:rPr lang="fr-FR" dirty="0">
                <a:hlinkClick r:id="rId2"/>
              </a:rPr>
              <a:t>https://youtu.be/5n3gxFIvtO4</a:t>
            </a:r>
            <a:endParaRPr lang="fr-FR"/>
          </a:p>
          <a:p>
            <a:pPr marL="0" indent="0">
              <a:buNone/>
            </a:pPr>
            <a:r>
              <a:rPr lang="fr-FR" dirty="0"/>
              <a:t> </a:t>
            </a:r>
            <a:endParaRPr lang="fr-CA" dirty="0"/>
          </a:p>
        </p:txBody>
      </p:sp>
      <p:pic>
        <p:nvPicPr>
          <p:cNvPr id="4" name="Picture 4">
            <a:extLst>
              <a:ext uri="{FF2B5EF4-FFF2-40B4-BE49-F238E27FC236}">
                <a16:creationId xmlns:a16="http://schemas.microsoft.com/office/drawing/2014/main" id="{CE00B176-EA75-439F-8D47-4C4F45353F5E}"/>
              </a:ext>
            </a:extLst>
          </p:cNvPr>
          <p:cNvPicPr>
            <a:picLocks noChangeAspect="1"/>
          </p:cNvPicPr>
          <p:nvPr/>
        </p:nvPicPr>
        <p:blipFill>
          <a:blip r:embed="rId3"/>
          <a:stretch>
            <a:fillRect/>
          </a:stretch>
        </p:blipFill>
        <p:spPr>
          <a:xfrm>
            <a:off x="5090862" y="3145757"/>
            <a:ext cx="2571750" cy="3333750"/>
          </a:xfrm>
          <a:prstGeom prst="rect">
            <a:avLst/>
          </a:prstGeom>
        </p:spPr>
      </p:pic>
      <p:pic>
        <p:nvPicPr>
          <p:cNvPr id="6" name="Picture 6" descr="Une image contenant clipart&#10;&#10;Description générée avec un niveau de confiance élevé">
            <a:extLst>
              <a:ext uri="{FF2B5EF4-FFF2-40B4-BE49-F238E27FC236}">
                <a16:creationId xmlns:a16="http://schemas.microsoft.com/office/drawing/2014/main" id="{D2ECF1EA-10A1-4E5F-9739-20B0F1AD0BE2}"/>
              </a:ext>
            </a:extLst>
          </p:cNvPr>
          <p:cNvPicPr>
            <a:picLocks noChangeAspect="1"/>
          </p:cNvPicPr>
          <p:nvPr/>
        </p:nvPicPr>
        <p:blipFill>
          <a:blip r:embed="rId4"/>
          <a:stretch>
            <a:fillRect/>
          </a:stretch>
        </p:blipFill>
        <p:spPr>
          <a:xfrm>
            <a:off x="1325479" y="3548467"/>
            <a:ext cx="2743200" cy="2327801"/>
          </a:xfrm>
          <a:prstGeom prst="rect">
            <a:avLst/>
          </a:prstGeom>
        </p:spPr>
      </p:pic>
    </p:spTree>
    <p:extLst>
      <p:ext uri="{BB962C8B-B14F-4D97-AF65-F5344CB8AC3E}">
        <p14:creationId xmlns:p14="http://schemas.microsoft.com/office/powerpoint/2010/main" val="217186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7467600" cy="1143000"/>
          </a:xfrm>
        </p:spPr>
        <p:txBody>
          <a:bodyPr/>
          <a:lstStyle/>
          <a:p>
            <a:r>
              <a:rPr lang="fr-CA" dirty="0"/>
              <a:t>Lettres + sons des lettres</a:t>
            </a:r>
            <a:br>
              <a:rPr lang="fr-CA" dirty="0"/>
            </a:br>
            <a:endParaRPr lang="fr-CA" dirty="0"/>
          </a:p>
        </p:txBody>
      </p:sp>
      <p:sp>
        <p:nvSpPr>
          <p:cNvPr id="3" name="Espace réservé du contenu 2"/>
          <p:cNvSpPr>
            <a:spLocks noGrp="1"/>
          </p:cNvSpPr>
          <p:nvPr>
            <p:ph sz="quarter" idx="1"/>
          </p:nvPr>
        </p:nvSpPr>
        <p:spPr/>
        <p:txBody>
          <a:bodyPr vert="horz" anchor="t">
            <a:normAutofit lnSpcReduction="10000"/>
          </a:bodyPr>
          <a:lstStyle/>
          <a:p>
            <a:r>
              <a:rPr lang="fr-FR" dirty="0"/>
              <a:t>Comment aborder l’apprentissage des lettres?</a:t>
            </a:r>
          </a:p>
          <a:p>
            <a:pPr lvl="1"/>
            <a:r>
              <a:rPr lang="fr-FR" dirty="0"/>
              <a:t> Faire chanter l’alphabet en demandant à l’enfant de suivre avec son doigt une lettre à la fois. Différentes chansons imagées sont disponibles sur internet.</a:t>
            </a:r>
          </a:p>
          <a:p>
            <a:pPr lvl="1"/>
            <a:r>
              <a:rPr lang="fr-FR" dirty="0"/>
              <a:t>Faire nommer le son des lettres et trouver autour de lui des mots qui commencent avec chacun des sons.</a:t>
            </a:r>
          </a:p>
          <a:p>
            <a:pPr marL="365760" lvl="1" indent="0">
              <a:buNone/>
            </a:pPr>
            <a:endParaRPr lang="fr-FR" dirty="0"/>
          </a:p>
          <a:p>
            <a:pPr marL="365760" lvl="1" indent="0">
              <a:buNone/>
            </a:pPr>
            <a:r>
              <a:rPr lang="fr-FR" dirty="0"/>
              <a:t>On voit les lettres et le son de ces dernières pour en venir à former des syllabes (ex. : p-a…</a:t>
            </a:r>
            <a:r>
              <a:rPr lang="fr-FR" err="1"/>
              <a:t>pa</a:t>
            </a:r>
            <a:r>
              <a:rPr lang="fr-FR" dirty="0"/>
              <a:t>). Puis décoder des mots soit les découper en syllabes en utilisant la méthode des cœurs (qui vous sera présentée). Chacune des lettres est présentée aux élèves lors de la lecture de petites histoires (Raconte-moi les sons).</a:t>
            </a:r>
          </a:p>
          <a:p>
            <a:pPr marL="365760" lvl="1" indent="0">
              <a:buNone/>
            </a:pPr>
            <a:r>
              <a:rPr lang="fr-FR" sz="1600" dirty="0">
                <a:hlinkClick r:id="rId2"/>
              </a:rPr>
              <a:t>https://www.youtube.com/watch?v=uJkfaxfThTs&amp;feature=youtu.be</a:t>
            </a:r>
            <a:endParaRPr lang="fr-FR" sz="1600"/>
          </a:p>
          <a:p>
            <a:pPr marL="365760" lvl="1" indent="0">
              <a:buNone/>
            </a:pPr>
            <a:r>
              <a:rPr lang="fr-FR" sz="1600" dirty="0">
                <a:hlinkClick r:id="rId3"/>
              </a:rPr>
              <a:t>https://youtu.be/hiKdhR0n310</a:t>
            </a:r>
            <a:endParaRPr lang="fr-FR"/>
          </a:p>
          <a:p>
            <a:pPr marL="365760" lvl="1" indent="0">
              <a:buNone/>
            </a:pPr>
            <a:endParaRPr lang="fr-FR" sz="1600" dirty="0"/>
          </a:p>
          <a:p>
            <a:pPr marL="365760" lvl="1" indent="0">
              <a:buNone/>
            </a:pPr>
            <a:endParaRPr lang="fr-FR" dirty="0"/>
          </a:p>
          <a:p>
            <a:pPr marL="365760" lvl="1" indent="0">
              <a:buNone/>
            </a:pPr>
            <a:endParaRPr lang="fr-FR" dirty="0"/>
          </a:p>
          <a:p>
            <a:endParaRPr lang="fr-FR" dirty="0"/>
          </a:p>
          <a:p>
            <a:endParaRPr lang="fr-CA" dirty="0"/>
          </a:p>
        </p:txBody>
      </p:sp>
      <p:pic>
        <p:nvPicPr>
          <p:cNvPr id="4" name="Picture 4" descr="Une image contenant texte, journal&#10;&#10;Description générée avec un niveau de confiance très élevé">
            <a:extLst>
              <a:ext uri="{FF2B5EF4-FFF2-40B4-BE49-F238E27FC236}">
                <a16:creationId xmlns:a16="http://schemas.microsoft.com/office/drawing/2014/main" id="{8B3E27C8-874D-4A31-AA09-2FA75FE43EEC}"/>
              </a:ext>
            </a:extLst>
          </p:cNvPr>
          <p:cNvPicPr>
            <a:picLocks noChangeAspect="1"/>
          </p:cNvPicPr>
          <p:nvPr/>
        </p:nvPicPr>
        <p:blipFill>
          <a:blip r:embed="rId4"/>
          <a:stretch>
            <a:fillRect/>
          </a:stretch>
        </p:blipFill>
        <p:spPr>
          <a:xfrm>
            <a:off x="6108032" y="182479"/>
            <a:ext cx="1289385" cy="1289385"/>
          </a:xfrm>
          <a:prstGeom prst="rect">
            <a:avLst/>
          </a:prstGeom>
        </p:spPr>
      </p:pic>
    </p:spTree>
    <p:extLst>
      <p:ext uri="{BB962C8B-B14F-4D97-AF65-F5344CB8AC3E}">
        <p14:creationId xmlns:p14="http://schemas.microsoft.com/office/powerpoint/2010/main" val="293886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Lecture des syllabes</a:t>
            </a:r>
          </a:p>
        </p:txBody>
      </p:sp>
      <p:sp>
        <p:nvSpPr>
          <p:cNvPr id="3" name="Espace réservé du contenu 2"/>
          <p:cNvSpPr>
            <a:spLocks noGrp="1"/>
          </p:cNvSpPr>
          <p:nvPr>
            <p:ph sz="quarter" idx="1"/>
          </p:nvPr>
        </p:nvSpPr>
        <p:spPr/>
        <p:txBody>
          <a:bodyPr vert="horz" anchor="t">
            <a:normAutofit/>
          </a:bodyPr>
          <a:lstStyle/>
          <a:p>
            <a:r>
              <a:rPr lang="fr-CA"/>
              <a:t>Lecture de syllabes simples :Consonne –Voyelle</a:t>
            </a:r>
            <a:endParaRPr lang="fr-FR"/>
          </a:p>
          <a:p>
            <a:pPr lvl="1"/>
            <a:r>
              <a:rPr lang="fr-FR" sz="1600" dirty="0">
                <a:hlinkClick r:id="rId2"/>
              </a:rPr>
              <a:t>https://www.youtube.com/watch?v=Pz4xLTlwZcA&amp;feature=youtu.be</a:t>
            </a:r>
            <a:endParaRPr lang="fr-CA" sz="1600"/>
          </a:p>
        </p:txBody>
      </p:sp>
      <p:sp>
        <p:nvSpPr>
          <p:cNvPr id="4" name="Oval 3">
            <a:extLst>
              <a:ext uri="{FF2B5EF4-FFF2-40B4-BE49-F238E27FC236}">
                <a16:creationId xmlns:a16="http://schemas.microsoft.com/office/drawing/2014/main" id="{5D96D951-A460-45E1-8B6A-5B4380794B2F}"/>
              </a:ext>
            </a:extLst>
          </p:cNvPr>
          <p:cNvSpPr/>
          <p:nvPr/>
        </p:nvSpPr>
        <p:spPr>
          <a:xfrm>
            <a:off x="2911642" y="2510589"/>
            <a:ext cx="1774657" cy="1694446"/>
          </a:xfrm>
          <a:prstGeom prst="ellipse">
            <a:avLst/>
          </a:prstGeom>
          <a:solidFill>
            <a:schemeClr val="accent2">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a:extLst>
              <a:ext uri="{FF2B5EF4-FFF2-40B4-BE49-F238E27FC236}">
                <a16:creationId xmlns:a16="http://schemas.microsoft.com/office/drawing/2014/main" id="{99C35901-E6F4-4134-8FE7-A32BD4007F5F}"/>
              </a:ext>
            </a:extLst>
          </p:cNvPr>
          <p:cNvSpPr/>
          <p:nvPr/>
        </p:nvSpPr>
        <p:spPr>
          <a:xfrm>
            <a:off x="585536" y="2510589"/>
            <a:ext cx="1774657" cy="1694446"/>
          </a:xfrm>
          <a:prstGeom prst="ellipse">
            <a:avLst/>
          </a:prstGeom>
          <a:solidFill>
            <a:schemeClr val="accent2">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a:extLst>
              <a:ext uri="{FF2B5EF4-FFF2-40B4-BE49-F238E27FC236}">
                <a16:creationId xmlns:a16="http://schemas.microsoft.com/office/drawing/2014/main" id="{FA36F7EC-83DB-4DED-B30E-0FD2446B9625}"/>
              </a:ext>
            </a:extLst>
          </p:cNvPr>
          <p:cNvSpPr/>
          <p:nvPr/>
        </p:nvSpPr>
        <p:spPr>
          <a:xfrm>
            <a:off x="1718510" y="4545930"/>
            <a:ext cx="1774657" cy="1694446"/>
          </a:xfrm>
          <a:prstGeom prst="ellipse">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Straight Arrow Connector 6">
            <a:extLst>
              <a:ext uri="{FF2B5EF4-FFF2-40B4-BE49-F238E27FC236}">
                <a16:creationId xmlns:a16="http://schemas.microsoft.com/office/drawing/2014/main" id="{1DCC63FC-E196-402A-8820-CFDC1C7DB930}"/>
              </a:ext>
            </a:extLst>
          </p:cNvPr>
          <p:cNvCxnSpPr/>
          <p:nvPr/>
        </p:nvCxnSpPr>
        <p:spPr>
          <a:xfrm>
            <a:off x="1630780" y="4157412"/>
            <a:ext cx="493295" cy="493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C0A0734-3ED9-4572-953C-205F213B68B4}"/>
              </a:ext>
            </a:extLst>
          </p:cNvPr>
          <p:cNvCxnSpPr>
            <a:cxnSpLocks/>
          </p:cNvCxnSpPr>
          <p:nvPr/>
        </p:nvCxnSpPr>
        <p:spPr>
          <a:xfrm flipH="1">
            <a:off x="3146759" y="4237622"/>
            <a:ext cx="389020" cy="413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0E589-4F75-44FF-A3AC-1584C764F4D3}"/>
              </a:ext>
            </a:extLst>
          </p:cNvPr>
          <p:cNvSpPr txBox="1"/>
          <p:nvPr/>
        </p:nvSpPr>
        <p:spPr>
          <a:xfrm>
            <a:off x="1059781" y="2854493"/>
            <a:ext cx="5975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6000" dirty="0"/>
              <a:t>m</a:t>
            </a:r>
          </a:p>
        </p:txBody>
      </p:sp>
      <p:sp>
        <p:nvSpPr>
          <p:cNvPr id="10" name="TextBox 9">
            <a:extLst>
              <a:ext uri="{FF2B5EF4-FFF2-40B4-BE49-F238E27FC236}">
                <a16:creationId xmlns:a16="http://schemas.microsoft.com/office/drawing/2014/main" id="{42300718-433C-4991-9E60-D510CCB28185}"/>
              </a:ext>
            </a:extLst>
          </p:cNvPr>
          <p:cNvSpPr txBox="1"/>
          <p:nvPr/>
        </p:nvSpPr>
        <p:spPr>
          <a:xfrm>
            <a:off x="3576386" y="2914651"/>
            <a:ext cx="5975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6000" dirty="0"/>
              <a:t>i</a:t>
            </a:r>
          </a:p>
        </p:txBody>
      </p:sp>
      <p:sp>
        <p:nvSpPr>
          <p:cNvPr id="11" name="TextBox 10">
            <a:extLst>
              <a:ext uri="{FF2B5EF4-FFF2-40B4-BE49-F238E27FC236}">
                <a16:creationId xmlns:a16="http://schemas.microsoft.com/office/drawing/2014/main" id="{AF8E2E74-14DA-4D44-8EB4-DFECB63DCC08}"/>
              </a:ext>
            </a:extLst>
          </p:cNvPr>
          <p:cNvSpPr txBox="1"/>
          <p:nvPr/>
        </p:nvSpPr>
        <p:spPr>
          <a:xfrm>
            <a:off x="1952122" y="4889834"/>
            <a:ext cx="13094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6000" dirty="0"/>
              <a:t>mi</a:t>
            </a:r>
          </a:p>
        </p:txBody>
      </p:sp>
      <p:pic>
        <p:nvPicPr>
          <p:cNvPr id="12" name="Picture 12">
            <a:extLst>
              <a:ext uri="{FF2B5EF4-FFF2-40B4-BE49-F238E27FC236}">
                <a16:creationId xmlns:a16="http://schemas.microsoft.com/office/drawing/2014/main" id="{D526010F-1286-4269-A25C-C0E30FFE9EF3}"/>
              </a:ext>
            </a:extLst>
          </p:cNvPr>
          <p:cNvPicPr>
            <a:picLocks noChangeAspect="1"/>
          </p:cNvPicPr>
          <p:nvPr/>
        </p:nvPicPr>
        <p:blipFill>
          <a:blip r:embed="rId3"/>
          <a:stretch>
            <a:fillRect/>
          </a:stretch>
        </p:blipFill>
        <p:spPr>
          <a:xfrm>
            <a:off x="5165558" y="2512243"/>
            <a:ext cx="2743200" cy="3878885"/>
          </a:xfrm>
          <a:prstGeom prst="rect">
            <a:avLst/>
          </a:prstGeom>
        </p:spPr>
      </p:pic>
    </p:spTree>
    <p:extLst>
      <p:ext uri="{BB962C8B-B14F-4D97-AF65-F5344CB8AC3E}">
        <p14:creationId xmlns:p14="http://schemas.microsoft.com/office/powerpoint/2010/main" val="2126283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365</TotalTime>
  <Words>1415</Words>
  <Application>Microsoft Office PowerPoint</Application>
  <PresentationFormat>Affichage à l'écran (4:3)</PresentationFormat>
  <Paragraphs>155</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Century Schoolbook</vt:lpstr>
      <vt:lpstr>Wingdings</vt:lpstr>
      <vt:lpstr>Wingdings 2</vt:lpstr>
      <vt:lpstr>Oriel</vt:lpstr>
      <vt:lpstr>Aide aux devoirs</vt:lpstr>
      <vt:lpstr>1) Pourquoi des devoirs et des leçons?</vt:lpstr>
      <vt:lpstr>Organisation</vt:lpstr>
      <vt:lpstr>Présentation PowerPoint</vt:lpstr>
      <vt:lpstr>3) Implication et rôles.</vt:lpstr>
      <vt:lpstr>Trucs et astuces avant de commencer</vt:lpstr>
      <vt:lpstr>Lecture global</vt:lpstr>
      <vt:lpstr>Lettres + sons des lettres </vt:lpstr>
      <vt:lpstr>Lecture des syllabes</vt:lpstr>
      <vt:lpstr>Lecture des mots (Décodage)</vt:lpstr>
      <vt:lpstr>la lecture de courtes phrases</vt:lpstr>
      <vt:lpstr>Lecture de textes</vt:lpstr>
      <vt:lpstr>Comment retrouver une réponse dans un court texte?</vt:lpstr>
      <vt:lpstr>Écriture</vt:lpstr>
      <vt:lpstr>Mots à savoir écrire</vt:lpstr>
      <vt:lpstr>Mathématiques</vt:lpstr>
      <vt:lpstr>Le sens du nombre</vt:lpstr>
      <vt:lpstr>LE SENS DU NOMBRE</vt:lpstr>
      <vt:lpstr>Renforcements</vt:lpstr>
      <vt:lpstr>Proposition de sites web à visiter avec votre enfant</vt:lpstr>
      <vt:lpstr>Schéma du tracé des lettres majuscules et minuscules</vt:lpstr>
      <vt:lpstr>Chiffrier</vt:lpstr>
      <vt:lpstr>Liens pour les capsules vidéos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Aide aux devoirs</dc:title>
  <dc:creator>houlev</dc:creator>
  <cp:lastModifiedBy>Laflamme Julie</cp:lastModifiedBy>
  <cp:revision>587</cp:revision>
  <dcterms:created xsi:type="dcterms:W3CDTF">2019-04-03T12:12:42Z</dcterms:created>
  <dcterms:modified xsi:type="dcterms:W3CDTF">2021-10-29T14:10:21Z</dcterms:modified>
</cp:coreProperties>
</file>