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74" r:id="rId7"/>
    <p:sldId id="278" r:id="rId8"/>
    <p:sldId id="261" r:id="rId9"/>
    <p:sldId id="262" r:id="rId10"/>
    <p:sldId id="279" r:id="rId11"/>
    <p:sldId id="263" r:id="rId12"/>
    <p:sldId id="264" r:id="rId13"/>
    <p:sldId id="265" r:id="rId14"/>
    <p:sldId id="266" r:id="rId15"/>
    <p:sldId id="268" r:id="rId16"/>
    <p:sldId id="267" r:id="rId17"/>
    <p:sldId id="280" r:id="rId18"/>
    <p:sldId id="281" r:id="rId19"/>
    <p:sldId id="269" r:id="rId20"/>
    <p:sldId id="270" r:id="rId21"/>
    <p:sldId id="271" r:id="rId22"/>
    <p:sldId id="272" r:id="rId23"/>
    <p:sldId id="275" r:id="rId24"/>
    <p:sldId id="276" r:id="rId25"/>
    <p:sldId id="282" r:id="rId26"/>
    <p:sldId id="277" r:id="rId27"/>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CCDD2-C82F-45FA-A3DE-502391B0C807}"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fr-CA"/>
        </a:p>
      </dgm:t>
    </dgm:pt>
    <dgm:pt modelId="{695FD69D-25A7-443C-96E5-F60C7A7261F6}">
      <dgm:prSet phldrT="[Texte]"/>
      <dgm:spPr/>
      <dgm:t>
        <a:bodyPr/>
        <a:lstStyle/>
        <a:p>
          <a:r>
            <a:rPr lang="fr-FR" dirty="0"/>
            <a:t>L'élève est au centre de ses apprentissages</a:t>
          </a:r>
          <a:endParaRPr lang="fr-CA" dirty="0"/>
        </a:p>
      </dgm:t>
    </dgm:pt>
    <dgm:pt modelId="{739FF894-CA69-4AC0-B357-7D01ED0F408D}" type="parTrans" cxnId="{4E76C56D-E67D-42FA-963D-3338481C6F38}">
      <dgm:prSet/>
      <dgm:spPr/>
      <dgm:t>
        <a:bodyPr/>
        <a:lstStyle/>
        <a:p>
          <a:endParaRPr lang="fr-CA"/>
        </a:p>
      </dgm:t>
    </dgm:pt>
    <dgm:pt modelId="{8CEFC865-09B9-4ED1-9372-A7CD9DD8A1FC}" type="sibTrans" cxnId="{4E76C56D-E67D-42FA-963D-3338481C6F38}">
      <dgm:prSet/>
      <dgm:spPr/>
      <dgm:t>
        <a:bodyPr/>
        <a:lstStyle/>
        <a:p>
          <a:endParaRPr lang="fr-CA"/>
        </a:p>
      </dgm:t>
    </dgm:pt>
    <dgm:pt modelId="{3CE2CB61-FA29-4381-8651-5790779909C7}">
      <dgm:prSet phldrT="[Texte]" custT="1"/>
      <dgm:spPr/>
      <dgm:t>
        <a:bodyPr/>
        <a:lstStyle/>
        <a:p>
          <a:r>
            <a:rPr lang="fr-CA" sz="1200" dirty="0"/>
            <a:t>Parents</a:t>
          </a:r>
          <a:endParaRPr lang="fr-CA" sz="900" dirty="0"/>
        </a:p>
      </dgm:t>
    </dgm:pt>
    <dgm:pt modelId="{18A2D123-AAB7-4C34-8474-0F3F66152A28}" type="parTrans" cxnId="{D464EABE-90B5-42ED-BB9C-9DCB0D79265F}">
      <dgm:prSet/>
      <dgm:spPr/>
      <dgm:t>
        <a:bodyPr/>
        <a:lstStyle/>
        <a:p>
          <a:endParaRPr lang="fr-CA"/>
        </a:p>
      </dgm:t>
    </dgm:pt>
    <dgm:pt modelId="{51AC7A77-0C5A-488F-8715-01CBD3228410}" type="sibTrans" cxnId="{D464EABE-90B5-42ED-BB9C-9DCB0D79265F}">
      <dgm:prSet/>
      <dgm:spPr/>
      <dgm:t>
        <a:bodyPr/>
        <a:lstStyle/>
        <a:p>
          <a:endParaRPr lang="fr-CA"/>
        </a:p>
      </dgm:t>
    </dgm:pt>
    <dgm:pt modelId="{F4D222E1-2AB7-4759-9FAA-16921D45AD52}">
      <dgm:prSet phldrT="[Texte]" custT="1"/>
      <dgm:spPr/>
      <dgm:t>
        <a:bodyPr/>
        <a:lstStyle/>
        <a:p>
          <a:r>
            <a:rPr lang="fr-CA" sz="900" dirty="0"/>
            <a:t>Enseignant</a:t>
          </a:r>
        </a:p>
      </dgm:t>
    </dgm:pt>
    <dgm:pt modelId="{951A5CA9-2391-488E-8C52-9A3FB2FC55ED}" type="parTrans" cxnId="{9B39E345-C8DA-4595-979A-258874BB2665}">
      <dgm:prSet/>
      <dgm:spPr/>
      <dgm:t>
        <a:bodyPr/>
        <a:lstStyle/>
        <a:p>
          <a:endParaRPr lang="fr-CA"/>
        </a:p>
      </dgm:t>
    </dgm:pt>
    <dgm:pt modelId="{2FAA252B-256C-450C-A9A9-83E222CAA5F4}" type="sibTrans" cxnId="{9B39E345-C8DA-4595-979A-258874BB2665}">
      <dgm:prSet/>
      <dgm:spPr/>
      <dgm:t>
        <a:bodyPr/>
        <a:lstStyle/>
        <a:p>
          <a:endParaRPr lang="fr-CA"/>
        </a:p>
      </dgm:t>
    </dgm:pt>
    <dgm:pt modelId="{D2AB166C-74E9-4F24-A506-AC4BE2B7C68A}">
      <dgm:prSet phldrT="[Texte]"/>
      <dgm:spPr/>
      <dgm:t>
        <a:bodyPr/>
        <a:lstStyle/>
        <a:p>
          <a:r>
            <a:rPr lang="fr-CA" dirty="0"/>
            <a:t>Élève</a:t>
          </a:r>
        </a:p>
      </dgm:t>
    </dgm:pt>
    <dgm:pt modelId="{D943A4EE-674B-43BC-B2D9-1756D4AFEA82}" type="parTrans" cxnId="{6B9A741A-008A-4A54-B415-70EE3044BC3D}">
      <dgm:prSet/>
      <dgm:spPr/>
      <dgm:t>
        <a:bodyPr/>
        <a:lstStyle/>
        <a:p>
          <a:endParaRPr lang="fr-CA"/>
        </a:p>
      </dgm:t>
    </dgm:pt>
    <dgm:pt modelId="{60FFE2F8-92EF-4837-92D8-B27F806F7580}" type="sibTrans" cxnId="{6B9A741A-008A-4A54-B415-70EE3044BC3D}">
      <dgm:prSet/>
      <dgm:spPr/>
      <dgm:t>
        <a:bodyPr/>
        <a:lstStyle/>
        <a:p>
          <a:endParaRPr lang="fr-CA"/>
        </a:p>
      </dgm:t>
    </dgm:pt>
    <dgm:pt modelId="{420CDF86-999E-4FE4-B102-11D26A5E928D}" type="pres">
      <dgm:prSet presAssocID="{6A1CCDD2-C82F-45FA-A3DE-502391B0C807}" presName="Name0" presStyleCnt="0">
        <dgm:presLayoutVars>
          <dgm:chMax val="1"/>
          <dgm:dir/>
          <dgm:animLvl val="ctr"/>
          <dgm:resizeHandles val="exact"/>
        </dgm:presLayoutVars>
      </dgm:prSet>
      <dgm:spPr/>
      <dgm:t>
        <a:bodyPr/>
        <a:lstStyle/>
        <a:p>
          <a:endParaRPr lang="fr-FR"/>
        </a:p>
      </dgm:t>
    </dgm:pt>
    <dgm:pt modelId="{9C83127B-58D3-425A-A696-215A82BC5951}" type="pres">
      <dgm:prSet presAssocID="{695FD69D-25A7-443C-96E5-F60C7A7261F6}" presName="centerShape" presStyleLbl="node0" presStyleIdx="0" presStyleCnt="1"/>
      <dgm:spPr/>
      <dgm:t>
        <a:bodyPr/>
        <a:lstStyle/>
        <a:p>
          <a:endParaRPr lang="fr-FR"/>
        </a:p>
      </dgm:t>
    </dgm:pt>
    <dgm:pt modelId="{ED3208BF-B01E-4B1D-9421-179772CB6C72}" type="pres">
      <dgm:prSet presAssocID="{3CE2CB61-FA29-4381-8651-5790779909C7}" presName="node" presStyleLbl="node1" presStyleIdx="0" presStyleCnt="3" custScaleX="135268" custScaleY="136697">
        <dgm:presLayoutVars>
          <dgm:bulletEnabled val="1"/>
        </dgm:presLayoutVars>
      </dgm:prSet>
      <dgm:spPr/>
      <dgm:t>
        <a:bodyPr/>
        <a:lstStyle/>
        <a:p>
          <a:endParaRPr lang="fr-FR"/>
        </a:p>
      </dgm:t>
    </dgm:pt>
    <dgm:pt modelId="{E2768CBD-19A5-4800-B8C3-881D097E0A3F}" type="pres">
      <dgm:prSet presAssocID="{3CE2CB61-FA29-4381-8651-5790779909C7}" presName="dummy" presStyleCnt="0"/>
      <dgm:spPr/>
    </dgm:pt>
    <dgm:pt modelId="{D5C1D411-438A-4ECD-B354-A15F06CE1F20}" type="pres">
      <dgm:prSet presAssocID="{51AC7A77-0C5A-488F-8715-01CBD3228410}" presName="sibTrans" presStyleLbl="sibTrans2D1" presStyleIdx="0" presStyleCnt="3"/>
      <dgm:spPr/>
      <dgm:t>
        <a:bodyPr/>
        <a:lstStyle/>
        <a:p>
          <a:endParaRPr lang="fr-FR"/>
        </a:p>
      </dgm:t>
    </dgm:pt>
    <dgm:pt modelId="{F4A958FC-52E1-4C21-895A-227936173290}" type="pres">
      <dgm:prSet presAssocID="{F4D222E1-2AB7-4759-9FAA-16921D45AD52}" presName="node" presStyleLbl="node1" presStyleIdx="1" presStyleCnt="3" custScaleX="125877" custScaleY="124767">
        <dgm:presLayoutVars>
          <dgm:bulletEnabled val="1"/>
        </dgm:presLayoutVars>
      </dgm:prSet>
      <dgm:spPr/>
      <dgm:t>
        <a:bodyPr/>
        <a:lstStyle/>
        <a:p>
          <a:endParaRPr lang="fr-FR"/>
        </a:p>
      </dgm:t>
    </dgm:pt>
    <dgm:pt modelId="{C5116AC1-A5FC-4DE8-A744-3693F735939D}" type="pres">
      <dgm:prSet presAssocID="{F4D222E1-2AB7-4759-9FAA-16921D45AD52}" presName="dummy" presStyleCnt="0"/>
      <dgm:spPr/>
    </dgm:pt>
    <dgm:pt modelId="{3333BB45-B761-4D20-9CB1-F8EADD3549C3}" type="pres">
      <dgm:prSet presAssocID="{2FAA252B-256C-450C-A9A9-83E222CAA5F4}" presName="sibTrans" presStyleLbl="sibTrans2D1" presStyleIdx="1" presStyleCnt="3"/>
      <dgm:spPr/>
      <dgm:t>
        <a:bodyPr/>
        <a:lstStyle/>
        <a:p>
          <a:endParaRPr lang="fr-FR"/>
        </a:p>
      </dgm:t>
    </dgm:pt>
    <dgm:pt modelId="{12507536-B232-414C-9A4D-85A8ECAA1B53}" type="pres">
      <dgm:prSet presAssocID="{D2AB166C-74E9-4F24-A506-AC4BE2B7C68A}" presName="node" presStyleLbl="node1" presStyleIdx="2" presStyleCnt="3" custScaleX="131849" custScaleY="124767">
        <dgm:presLayoutVars>
          <dgm:bulletEnabled val="1"/>
        </dgm:presLayoutVars>
      </dgm:prSet>
      <dgm:spPr/>
      <dgm:t>
        <a:bodyPr/>
        <a:lstStyle/>
        <a:p>
          <a:endParaRPr lang="fr-FR"/>
        </a:p>
      </dgm:t>
    </dgm:pt>
    <dgm:pt modelId="{AFD51833-BE1A-4BF8-9CC9-99A6288639BE}" type="pres">
      <dgm:prSet presAssocID="{D2AB166C-74E9-4F24-A506-AC4BE2B7C68A}" presName="dummy" presStyleCnt="0"/>
      <dgm:spPr/>
    </dgm:pt>
    <dgm:pt modelId="{8B28341C-BBDC-4526-AB45-A5D4EE8E91BD}" type="pres">
      <dgm:prSet presAssocID="{60FFE2F8-92EF-4837-92D8-B27F806F7580}" presName="sibTrans" presStyleLbl="sibTrans2D1" presStyleIdx="2" presStyleCnt="3"/>
      <dgm:spPr/>
      <dgm:t>
        <a:bodyPr/>
        <a:lstStyle/>
        <a:p>
          <a:endParaRPr lang="fr-FR"/>
        </a:p>
      </dgm:t>
    </dgm:pt>
  </dgm:ptLst>
  <dgm:cxnLst>
    <dgm:cxn modelId="{4E76C56D-E67D-42FA-963D-3338481C6F38}" srcId="{6A1CCDD2-C82F-45FA-A3DE-502391B0C807}" destId="{695FD69D-25A7-443C-96E5-F60C7A7261F6}" srcOrd="0" destOrd="0" parTransId="{739FF894-CA69-4AC0-B357-7D01ED0F408D}" sibTransId="{8CEFC865-09B9-4ED1-9372-A7CD9DD8A1FC}"/>
    <dgm:cxn modelId="{5C698483-5B72-457C-875E-CE1F5401E57D}" type="presOf" srcId="{D2AB166C-74E9-4F24-A506-AC4BE2B7C68A}" destId="{12507536-B232-414C-9A4D-85A8ECAA1B53}" srcOrd="0" destOrd="0" presId="urn:microsoft.com/office/officeart/2005/8/layout/radial6"/>
    <dgm:cxn modelId="{18255D1A-8C8A-4AD2-8DC4-C8679CAE3A12}" type="presOf" srcId="{60FFE2F8-92EF-4837-92D8-B27F806F7580}" destId="{8B28341C-BBDC-4526-AB45-A5D4EE8E91BD}" srcOrd="0" destOrd="0" presId="urn:microsoft.com/office/officeart/2005/8/layout/radial6"/>
    <dgm:cxn modelId="{13F157D8-95F0-46B3-8A60-53CA4E5382E9}" type="presOf" srcId="{2FAA252B-256C-450C-A9A9-83E222CAA5F4}" destId="{3333BB45-B761-4D20-9CB1-F8EADD3549C3}" srcOrd="0" destOrd="0" presId="urn:microsoft.com/office/officeart/2005/8/layout/radial6"/>
    <dgm:cxn modelId="{049E5C1D-D111-4CC0-A53B-A70E36F22282}" type="presOf" srcId="{F4D222E1-2AB7-4759-9FAA-16921D45AD52}" destId="{F4A958FC-52E1-4C21-895A-227936173290}" srcOrd="0" destOrd="0" presId="urn:microsoft.com/office/officeart/2005/8/layout/radial6"/>
    <dgm:cxn modelId="{6B9A741A-008A-4A54-B415-70EE3044BC3D}" srcId="{695FD69D-25A7-443C-96E5-F60C7A7261F6}" destId="{D2AB166C-74E9-4F24-A506-AC4BE2B7C68A}" srcOrd="2" destOrd="0" parTransId="{D943A4EE-674B-43BC-B2D9-1756D4AFEA82}" sibTransId="{60FFE2F8-92EF-4837-92D8-B27F806F7580}"/>
    <dgm:cxn modelId="{6723DA95-9F2C-433B-8E66-1A58E1C8D998}" type="presOf" srcId="{695FD69D-25A7-443C-96E5-F60C7A7261F6}" destId="{9C83127B-58D3-425A-A696-215A82BC5951}" srcOrd="0" destOrd="0" presId="urn:microsoft.com/office/officeart/2005/8/layout/radial6"/>
    <dgm:cxn modelId="{56DB89DA-E074-4BDA-8CDB-6D630E94082E}" type="presOf" srcId="{6A1CCDD2-C82F-45FA-A3DE-502391B0C807}" destId="{420CDF86-999E-4FE4-B102-11D26A5E928D}" srcOrd="0" destOrd="0" presId="urn:microsoft.com/office/officeart/2005/8/layout/radial6"/>
    <dgm:cxn modelId="{5C772E37-691D-42B0-B58F-01D5BF2A72AD}" type="presOf" srcId="{3CE2CB61-FA29-4381-8651-5790779909C7}" destId="{ED3208BF-B01E-4B1D-9421-179772CB6C72}" srcOrd="0" destOrd="0" presId="urn:microsoft.com/office/officeart/2005/8/layout/radial6"/>
    <dgm:cxn modelId="{D464EABE-90B5-42ED-BB9C-9DCB0D79265F}" srcId="{695FD69D-25A7-443C-96E5-F60C7A7261F6}" destId="{3CE2CB61-FA29-4381-8651-5790779909C7}" srcOrd="0" destOrd="0" parTransId="{18A2D123-AAB7-4C34-8474-0F3F66152A28}" sibTransId="{51AC7A77-0C5A-488F-8715-01CBD3228410}"/>
    <dgm:cxn modelId="{6229F94D-BF86-433C-9267-E5D0E369EC18}" type="presOf" srcId="{51AC7A77-0C5A-488F-8715-01CBD3228410}" destId="{D5C1D411-438A-4ECD-B354-A15F06CE1F20}" srcOrd="0" destOrd="0" presId="urn:microsoft.com/office/officeart/2005/8/layout/radial6"/>
    <dgm:cxn modelId="{9B39E345-C8DA-4595-979A-258874BB2665}" srcId="{695FD69D-25A7-443C-96E5-F60C7A7261F6}" destId="{F4D222E1-2AB7-4759-9FAA-16921D45AD52}" srcOrd="1" destOrd="0" parTransId="{951A5CA9-2391-488E-8C52-9A3FB2FC55ED}" sibTransId="{2FAA252B-256C-450C-A9A9-83E222CAA5F4}"/>
    <dgm:cxn modelId="{91DC713B-A409-4C06-B965-8CEFC7C07539}" type="presParOf" srcId="{420CDF86-999E-4FE4-B102-11D26A5E928D}" destId="{9C83127B-58D3-425A-A696-215A82BC5951}" srcOrd="0" destOrd="0" presId="urn:microsoft.com/office/officeart/2005/8/layout/radial6"/>
    <dgm:cxn modelId="{32E2DB6E-52D2-43DB-8BC2-380FFD859A90}" type="presParOf" srcId="{420CDF86-999E-4FE4-B102-11D26A5E928D}" destId="{ED3208BF-B01E-4B1D-9421-179772CB6C72}" srcOrd="1" destOrd="0" presId="urn:microsoft.com/office/officeart/2005/8/layout/radial6"/>
    <dgm:cxn modelId="{420F27CC-D06A-4E08-B746-B3B3EDCFC370}" type="presParOf" srcId="{420CDF86-999E-4FE4-B102-11D26A5E928D}" destId="{E2768CBD-19A5-4800-B8C3-881D097E0A3F}" srcOrd="2" destOrd="0" presId="urn:microsoft.com/office/officeart/2005/8/layout/radial6"/>
    <dgm:cxn modelId="{7E29D259-CD2F-4ED6-B033-CDB7AC22DAA3}" type="presParOf" srcId="{420CDF86-999E-4FE4-B102-11D26A5E928D}" destId="{D5C1D411-438A-4ECD-B354-A15F06CE1F20}" srcOrd="3" destOrd="0" presId="urn:microsoft.com/office/officeart/2005/8/layout/radial6"/>
    <dgm:cxn modelId="{36FBA0DF-7419-4135-9DDC-2A297EBFB2AF}" type="presParOf" srcId="{420CDF86-999E-4FE4-B102-11D26A5E928D}" destId="{F4A958FC-52E1-4C21-895A-227936173290}" srcOrd="4" destOrd="0" presId="urn:microsoft.com/office/officeart/2005/8/layout/radial6"/>
    <dgm:cxn modelId="{16B1107F-76B2-495F-98D1-E9C2D36D525B}" type="presParOf" srcId="{420CDF86-999E-4FE4-B102-11D26A5E928D}" destId="{C5116AC1-A5FC-4DE8-A744-3693F735939D}" srcOrd="5" destOrd="0" presId="urn:microsoft.com/office/officeart/2005/8/layout/radial6"/>
    <dgm:cxn modelId="{295BBDF7-24FE-47E0-90B5-39D5573F74CC}" type="presParOf" srcId="{420CDF86-999E-4FE4-B102-11D26A5E928D}" destId="{3333BB45-B761-4D20-9CB1-F8EADD3549C3}" srcOrd="6" destOrd="0" presId="urn:microsoft.com/office/officeart/2005/8/layout/radial6"/>
    <dgm:cxn modelId="{CB9B2D82-2A15-4E9D-9DAA-9FD0FEB3C8DB}" type="presParOf" srcId="{420CDF86-999E-4FE4-B102-11D26A5E928D}" destId="{12507536-B232-414C-9A4D-85A8ECAA1B53}" srcOrd="7" destOrd="0" presId="urn:microsoft.com/office/officeart/2005/8/layout/radial6"/>
    <dgm:cxn modelId="{1788EDD6-D429-4224-98CC-F2C67A3B7E43}" type="presParOf" srcId="{420CDF86-999E-4FE4-B102-11D26A5E928D}" destId="{AFD51833-BE1A-4BF8-9CC9-99A6288639BE}" srcOrd="8" destOrd="0" presId="urn:microsoft.com/office/officeart/2005/8/layout/radial6"/>
    <dgm:cxn modelId="{3083A976-8B8B-4A43-A3B4-D9768D62DC55}" type="presParOf" srcId="{420CDF86-999E-4FE4-B102-11D26A5E928D}" destId="{8B28341C-BBDC-4526-AB45-A5D4EE8E91B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8341C-BBDC-4526-AB45-A5D4EE8E91BD}">
      <dsp:nvSpPr>
        <dsp:cNvPr id="0" name=""/>
        <dsp:cNvSpPr/>
      </dsp:nvSpPr>
      <dsp:spPr>
        <a:xfrm>
          <a:off x="924556" y="434519"/>
          <a:ext cx="2422640" cy="2422640"/>
        </a:xfrm>
        <a:prstGeom prst="blockArc">
          <a:avLst>
            <a:gd name="adj1" fmla="val 9000000"/>
            <a:gd name="adj2" fmla="val 16200000"/>
            <a:gd name="adj3" fmla="val 4644"/>
          </a:avLst>
        </a:prstGeom>
        <a:solidFill>
          <a:schemeClr val="accent3">
            <a:hueOff val="2375371"/>
            <a:satOff val="12794"/>
            <a:lumOff val="174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33BB45-B761-4D20-9CB1-F8EADD3549C3}">
      <dsp:nvSpPr>
        <dsp:cNvPr id="0" name=""/>
        <dsp:cNvSpPr/>
      </dsp:nvSpPr>
      <dsp:spPr>
        <a:xfrm>
          <a:off x="924556" y="434519"/>
          <a:ext cx="2422640" cy="2422640"/>
        </a:xfrm>
        <a:prstGeom prst="blockArc">
          <a:avLst>
            <a:gd name="adj1" fmla="val 1800000"/>
            <a:gd name="adj2" fmla="val 9000000"/>
            <a:gd name="adj3" fmla="val 4644"/>
          </a:avLst>
        </a:prstGeom>
        <a:solidFill>
          <a:schemeClr val="accent3">
            <a:hueOff val="1187685"/>
            <a:satOff val="6397"/>
            <a:lumOff val="8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C1D411-438A-4ECD-B354-A15F06CE1F20}">
      <dsp:nvSpPr>
        <dsp:cNvPr id="0" name=""/>
        <dsp:cNvSpPr/>
      </dsp:nvSpPr>
      <dsp:spPr>
        <a:xfrm>
          <a:off x="924556" y="434519"/>
          <a:ext cx="2422640" cy="2422640"/>
        </a:xfrm>
        <a:prstGeom prst="blockArc">
          <a:avLst>
            <a:gd name="adj1" fmla="val 16200000"/>
            <a:gd name="adj2" fmla="val 180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83127B-58D3-425A-A696-215A82BC5951}">
      <dsp:nvSpPr>
        <dsp:cNvPr id="0" name=""/>
        <dsp:cNvSpPr/>
      </dsp:nvSpPr>
      <dsp:spPr>
        <a:xfrm>
          <a:off x="1577856" y="1087818"/>
          <a:ext cx="1116041" cy="11160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a:t>L'élève est au centre de ses apprentissages</a:t>
          </a:r>
          <a:endParaRPr lang="fr-CA" sz="800" kern="1200" dirty="0"/>
        </a:p>
      </dsp:txBody>
      <dsp:txXfrm>
        <a:off x="1741296" y="1251258"/>
        <a:ext cx="789161" cy="789161"/>
      </dsp:txXfrm>
    </dsp:sp>
    <dsp:sp modelId="{ED3208BF-B01E-4B1D-9421-179772CB6C72}">
      <dsp:nvSpPr>
        <dsp:cNvPr id="0" name=""/>
        <dsp:cNvSpPr/>
      </dsp:nvSpPr>
      <dsp:spPr>
        <a:xfrm>
          <a:off x="1607500" y="-71315"/>
          <a:ext cx="1056753" cy="10679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kern="1200" dirty="0"/>
            <a:t>Parents</a:t>
          </a:r>
          <a:endParaRPr lang="fr-CA" sz="900" kern="1200" dirty="0"/>
        </a:p>
      </dsp:txBody>
      <dsp:txXfrm>
        <a:off x="1762258" y="85078"/>
        <a:ext cx="747237" cy="755131"/>
      </dsp:txXfrm>
    </dsp:sp>
    <dsp:sp modelId="{F4A958FC-52E1-4C21-895A-227936173290}">
      <dsp:nvSpPr>
        <dsp:cNvPr id="0" name=""/>
        <dsp:cNvSpPr/>
      </dsp:nvSpPr>
      <dsp:spPr>
        <a:xfrm>
          <a:off x="2668861" y="1750079"/>
          <a:ext cx="983388" cy="974716"/>
        </a:xfrm>
        <a:prstGeom prst="ellipse">
          <a:avLst/>
        </a:prstGeom>
        <a:solidFill>
          <a:schemeClr val="accent3">
            <a:hueOff val="1187685"/>
            <a:satOff val="6397"/>
            <a:lumOff val="8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CA" sz="900" kern="1200" dirty="0"/>
            <a:t>Enseignant</a:t>
          </a:r>
        </a:p>
      </dsp:txBody>
      <dsp:txXfrm>
        <a:off x="2812875" y="1892823"/>
        <a:ext cx="695360" cy="689228"/>
      </dsp:txXfrm>
    </dsp:sp>
    <dsp:sp modelId="{12507536-B232-414C-9A4D-85A8ECAA1B53}">
      <dsp:nvSpPr>
        <dsp:cNvPr id="0" name=""/>
        <dsp:cNvSpPr/>
      </dsp:nvSpPr>
      <dsp:spPr>
        <a:xfrm>
          <a:off x="596177" y="1750079"/>
          <a:ext cx="1030043" cy="974716"/>
        </a:xfrm>
        <a:prstGeom prst="ellipse">
          <a:avLst/>
        </a:prstGeom>
        <a:solidFill>
          <a:schemeClr val="accent3">
            <a:hueOff val="2375371"/>
            <a:satOff val="12794"/>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fr-CA" sz="700" kern="1200" dirty="0"/>
            <a:t>Élève</a:t>
          </a:r>
        </a:p>
      </dsp:txBody>
      <dsp:txXfrm>
        <a:off x="747023" y="1892823"/>
        <a:ext cx="728351" cy="68922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B55B4D4-A127-44E1-A04B-0C90855B5889}" type="datetimeFigureOut">
              <a:rPr lang="fr-CA" smtClean="0"/>
              <a:t>2021-08-26</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752B041-6AF9-47F6-9492-653AC2DEE57C}" type="slidenum">
              <a:rPr lang="fr-CA" smtClean="0"/>
              <a:t>‹N°›</a:t>
            </a:fld>
            <a:endParaRPr lang="fr-CA"/>
          </a:p>
        </p:txBody>
      </p:sp>
    </p:spTree>
    <p:extLst>
      <p:ext uri="{BB962C8B-B14F-4D97-AF65-F5344CB8AC3E}">
        <p14:creationId xmlns:p14="http://schemas.microsoft.com/office/powerpoint/2010/main" val="308730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1E6BF5F7-F7BA-4D06-A241-369A09436631}" type="datetimeFigureOut">
              <a:rPr lang="fr-CA" smtClean="0"/>
              <a:t>2021-08-26</a:t>
            </a:fld>
            <a:endParaRPr lang="fr-CA"/>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442C7BF8-908C-47BB-8E11-91D6B7F6D2BF}"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E6BF5F7-F7BA-4D06-A241-369A09436631}" type="datetimeFigureOut">
              <a:rPr lang="fr-CA" smtClean="0"/>
              <a:t>2021-08-26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42C7BF8-908C-47BB-8E11-91D6B7F6D2BF}"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E6BF5F7-F7BA-4D06-A241-369A09436631}" type="datetimeFigureOut">
              <a:rPr lang="fr-CA" smtClean="0"/>
              <a:t>2021-08-26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42C7BF8-908C-47BB-8E11-91D6B7F6D2BF}"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1E6BF5F7-F7BA-4D06-A241-369A09436631}" type="datetimeFigureOut">
              <a:rPr lang="fr-CA" smtClean="0"/>
              <a:t>2021-08-26</a:t>
            </a:fld>
            <a:endParaRPr lang="fr-CA"/>
          </a:p>
        </p:txBody>
      </p:sp>
      <p:sp>
        <p:nvSpPr>
          <p:cNvPr id="9" name="Espace réservé du numéro de diapositive 8"/>
          <p:cNvSpPr>
            <a:spLocks noGrp="1"/>
          </p:cNvSpPr>
          <p:nvPr>
            <p:ph type="sldNum" sz="quarter" idx="15"/>
          </p:nvPr>
        </p:nvSpPr>
        <p:spPr/>
        <p:txBody>
          <a:bodyPr rtlCol="0"/>
          <a:lstStyle/>
          <a:p>
            <a:fld id="{442C7BF8-908C-47BB-8E11-91D6B7F6D2BF}" type="slidenum">
              <a:rPr lang="fr-CA" smtClean="0"/>
              <a:t>‹N°›</a:t>
            </a:fld>
            <a:endParaRPr lang="fr-CA"/>
          </a:p>
        </p:txBody>
      </p:sp>
      <p:sp>
        <p:nvSpPr>
          <p:cNvPr id="10" name="Espace réservé du pied de page 9"/>
          <p:cNvSpPr>
            <a:spLocks noGrp="1"/>
          </p:cNvSpPr>
          <p:nvPr>
            <p:ph type="ftr" sz="quarter" idx="16"/>
          </p:nvPr>
        </p:nvSpPr>
        <p:spPr/>
        <p:txBody>
          <a:bodyPr rtlCol="0"/>
          <a:lstStyle/>
          <a:p>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1E6BF5F7-F7BA-4D06-A241-369A09436631}" type="datetimeFigureOut">
              <a:rPr lang="fr-CA" smtClean="0"/>
              <a:t>2021-08-26</a:t>
            </a:fld>
            <a:endParaRPr lang="fr-CA"/>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442C7BF8-908C-47BB-8E11-91D6B7F6D2BF}"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1E6BF5F7-F7BA-4D06-A241-369A09436631}" type="datetimeFigureOut">
              <a:rPr lang="fr-CA" smtClean="0"/>
              <a:t>2021-08-26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442C7BF8-908C-47BB-8E11-91D6B7F6D2BF}" type="slidenum">
              <a:rPr lang="fr-CA" smtClean="0"/>
              <a:t>‹N°›</a:t>
            </a:fld>
            <a:endParaRPr lang="fr-CA"/>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1E6BF5F7-F7BA-4D06-A241-369A09436631}" type="datetimeFigureOut">
              <a:rPr lang="fr-CA" smtClean="0"/>
              <a:t>2021-08-26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442C7BF8-908C-47BB-8E11-91D6B7F6D2BF}" type="slidenum">
              <a:rPr lang="fr-CA" smtClean="0"/>
              <a:t>‹N°›</a:t>
            </a:fld>
            <a:endParaRPr lang="fr-CA"/>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1E6BF5F7-F7BA-4D06-A241-369A09436631}" type="datetimeFigureOut">
              <a:rPr lang="fr-CA" smtClean="0"/>
              <a:t>2021-08-26</a:t>
            </a:fld>
            <a:endParaRPr lang="fr-CA"/>
          </a:p>
        </p:txBody>
      </p:sp>
      <p:sp>
        <p:nvSpPr>
          <p:cNvPr id="7" name="Espace réservé du numéro de diapositive 6"/>
          <p:cNvSpPr>
            <a:spLocks noGrp="1"/>
          </p:cNvSpPr>
          <p:nvPr>
            <p:ph type="sldNum" sz="quarter" idx="11"/>
          </p:nvPr>
        </p:nvSpPr>
        <p:spPr/>
        <p:txBody>
          <a:bodyPr rtlCol="0"/>
          <a:lstStyle/>
          <a:p>
            <a:fld id="{442C7BF8-908C-47BB-8E11-91D6B7F6D2BF}" type="slidenum">
              <a:rPr lang="fr-CA" smtClean="0"/>
              <a:t>‹N°›</a:t>
            </a:fld>
            <a:endParaRPr lang="fr-CA"/>
          </a:p>
        </p:txBody>
      </p:sp>
      <p:sp>
        <p:nvSpPr>
          <p:cNvPr id="8" name="Espace réservé du pied de page 7"/>
          <p:cNvSpPr>
            <a:spLocks noGrp="1"/>
          </p:cNvSpPr>
          <p:nvPr>
            <p:ph type="ftr" sz="quarter" idx="12"/>
          </p:nvPr>
        </p:nvSpPr>
        <p:spPr/>
        <p:txBody>
          <a:bodyPr rtlCol="0"/>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6BF5F7-F7BA-4D06-A241-369A09436631}" type="datetimeFigureOut">
              <a:rPr lang="fr-CA" smtClean="0"/>
              <a:t>2021-08-26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442C7BF8-908C-47BB-8E11-91D6B7F6D2BF}"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1E6BF5F7-F7BA-4D06-A241-369A09436631}" type="datetimeFigureOut">
              <a:rPr lang="fr-CA" smtClean="0"/>
              <a:t>2021-08-26</a:t>
            </a:fld>
            <a:endParaRPr lang="fr-CA"/>
          </a:p>
        </p:txBody>
      </p:sp>
      <p:sp>
        <p:nvSpPr>
          <p:cNvPr id="22" name="Espace réservé du numéro de diapositive 21"/>
          <p:cNvSpPr>
            <a:spLocks noGrp="1"/>
          </p:cNvSpPr>
          <p:nvPr>
            <p:ph type="sldNum" sz="quarter" idx="15"/>
          </p:nvPr>
        </p:nvSpPr>
        <p:spPr/>
        <p:txBody>
          <a:bodyPr rtlCol="0"/>
          <a:lstStyle/>
          <a:p>
            <a:fld id="{442C7BF8-908C-47BB-8E11-91D6B7F6D2BF}" type="slidenum">
              <a:rPr lang="fr-CA" smtClean="0"/>
              <a:t>‹N°›</a:t>
            </a:fld>
            <a:endParaRPr lang="fr-CA"/>
          </a:p>
        </p:txBody>
      </p:sp>
      <p:sp>
        <p:nvSpPr>
          <p:cNvPr id="23" name="Espace réservé du pied de page 22"/>
          <p:cNvSpPr>
            <a:spLocks noGrp="1"/>
          </p:cNvSpPr>
          <p:nvPr>
            <p:ph type="ftr" sz="quarter" idx="16"/>
          </p:nvPr>
        </p:nvSpPr>
        <p:spPr/>
        <p:txBody>
          <a:bodyPr rtlCol="0"/>
          <a:lstStyle/>
          <a:p>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1E6BF5F7-F7BA-4D06-A241-369A09436631}" type="datetimeFigureOut">
              <a:rPr lang="fr-CA" smtClean="0"/>
              <a:t>2021-08-26</a:t>
            </a:fld>
            <a:endParaRPr lang="fr-CA"/>
          </a:p>
        </p:txBody>
      </p:sp>
      <p:sp>
        <p:nvSpPr>
          <p:cNvPr id="18" name="Espace réservé du numéro de diapositive 17"/>
          <p:cNvSpPr>
            <a:spLocks noGrp="1"/>
          </p:cNvSpPr>
          <p:nvPr>
            <p:ph type="sldNum" sz="quarter" idx="11"/>
          </p:nvPr>
        </p:nvSpPr>
        <p:spPr/>
        <p:txBody>
          <a:bodyPr rtlCol="0"/>
          <a:lstStyle/>
          <a:p>
            <a:fld id="{442C7BF8-908C-47BB-8E11-91D6B7F6D2BF}" type="slidenum">
              <a:rPr lang="fr-CA" smtClean="0"/>
              <a:t>‹N°›</a:t>
            </a:fld>
            <a:endParaRPr lang="fr-CA"/>
          </a:p>
        </p:txBody>
      </p:sp>
      <p:sp>
        <p:nvSpPr>
          <p:cNvPr id="21" name="Espace réservé du pied de page 20"/>
          <p:cNvSpPr>
            <a:spLocks noGrp="1"/>
          </p:cNvSpPr>
          <p:nvPr>
            <p:ph type="ftr" sz="quarter" idx="12"/>
          </p:nvPr>
        </p:nvSpPr>
        <p:spPr/>
        <p:txBody>
          <a:bodyPr rtlCol="0"/>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E6BF5F7-F7BA-4D06-A241-369A09436631}" type="datetimeFigureOut">
              <a:rPr lang="fr-CA" smtClean="0"/>
              <a:t>2021-08-26</a:t>
            </a:fld>
            <a:endParaRPr lang="fr-CA"/>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CA"/>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2C7BF8-908C-47BB-8E11-91D6B7F6D2BF}"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lasouris-web.org/primaire/math.html" TargetMode="External"/><Relationship Id="rId3" Type="http://schemas.openxmlformats.org/officeDocument/2006/relationships/hyperlink" Target="https://samamuse.ca/" TargetMode="External"/><Relationship Id="rId7" Type="http://schemas.openxmlformats.org/officeDocument/2006/relationships/hyperlink" Target="https://www.logicieleducatif.fr/math.php" TargetMode="External"/><Relationship Id="rId12" Type="http://schemas.openxmlformats.org/officeDocument/2006/relationships/image" Target="../media/image27.png"/><Relationship Id="rId2" Type="http://schemas.openxmlformats.org/officeDocument/2006/relationships/hyperlink" Target="https://www.clicmaclasse.fr/" TargetMode="External"/><Relationship Id="rId1" Type="http://schemas.openxmlformats.org/officeDocument/2006/relationships/slideLayout" Target="../slideLayouts/slideLayout2.xml"/><Relationship Id="rId6" Type="http://schemas.openxmlformats.org/officeDocument/2006/relationships/hyperlink" Target="http://www.pepit.be/" TargetMode="External"/><Relationship Id="rId11" Type="http://schemas.openxmlformats.org/officeDocument/2006/relationships/hyperlink" Target="http://www.attrape-nombres.com/an/home.php?lang=fr" TargetMode="External"/><Relationship Id="rId5" Type="http://schemas.openxmlformats.org/officeDocument/2006/relationships/hyperlink" Target="https://www.lasouris-web.org/primaire/francais.html" TargetMode="External"/><Relationship Id="rId10" Type="http://schemas.openxmlformats.org/officeDocument/2006/relationships/hyperlink" Target="http://www.learnalberta.ca/content/mfam3/flash/index.html" TargetMode="External"/><Relationship Id="rId4" Type="http://schemas.openxmlformats.org/officeDocument/2006/relationships/hyperlink" Target="https://www.logicieleducatif.fr/" TargetMode="External"/><Relationship Id="rId9" Type="http://schemas.openxmlformats.org/officeDocument/2006/relationships/hyperlink" Target="http://www.alloprof.qc.ca/Pages/jeux.asp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Aide aux devoirs</a:t>
            </a:r>
          </a:p>
        </p:txBody>
      </p:sp>
      <p:sp>
        <p:nvSpPr>
          <p:cNvPr id="3" name="Sous-titre 2"/>
          <p:cNvSpPr>
            <a:spLocks noGrp="1"/>
          </p:cNvSpPr>
          <p:nvPr>
            <p:ph type="subTitle" idx="1"/>
          </p:nvPr>
        </p:nvSpPr>
        <p:spPr/>
        <p:txBody>
          <a:bodyPr/>
          <a:lstStyle/>
          <a:p>
            <a:r>
              <a:rPr lang="fr-CA" dirty="0" smtClean="0"/>
              <a:t>Première année du 1</a:t>
            </a:r>
            <a:r>
              <a:rPr lang="fr-CA" baseline="30000" dirty="0" smtClean="0"/>
              <a:t>er</a:t>
            </a:r>
            <a:r>
              <a:rPr lang="fr-CA" dirty="0" smtClean="0"/>
              <a:t> cycle.</a:t>
            </a:r>
            <a:endParaRPr lang="fr-CA" dirty="0"/>
          </a:p>
        </p:txBody>
      </p:sp>
      <p:pic>
        <p:nvPicPr>
          <p:cNvPr id="4" name="Picture 4">
            <a:extLst>
              <a:ext uri="{FF2B5EF4-FFF2-40B4-BE49-F238E27FC236}">
                <a16:creationId xmlns:a16="http://schemas.microsoft.com/office/drawing/2014/main" id="{BB9F19BA-379B-4783-9A4D-869BBDE5A58E}"/>
              </a:ext>
            </a:extLst>
          </p:cNvPr>
          <p:cNvPicPr>
            <a:picLocks noChangeAspect="1"/>
          </p:cNvPicPr>
          <p:nvPr/>
        </p:nvPicPr>
        <p:blipFill>
          <a:blip r:embed="rId2"/>
          <a:stretch>
            <a:fillRect/>
          </a:stretch>
        </p:blipFill>
        <p:spPr>
          <a:xfrm>
            <a:off x="2909636" y="409278"/>
            <a:ext cx="5159542" cy="3773497"/>
          </a:xfrm>
          <a:prstGeom prst="rect">
            <a:avLst/>
          </a:prstGeom>
          <a:ln w="228600" cap="sq" cmpd="thickThin">
            <a:solidFill>
              <a:srgbClr val="000000"/>
            </a:solidFill>
            <a:prstDash val="solid"/>
            <a:miter lim="800000"/>
          </a:ln>
          <a:effectLst>
            <a:innerShdw blurRad="76200">
              <a:srgbClr val="000000"/>
            </a:innerShdw>
          </a:effectLst>
        </p:spPr>
      </p:pic>
      <p:sp>
        <p:nvSpPr>
          <p:cNvPr id="5" name="ZoneTexte 4"/>
          <p:cNvSpPr txBox="1"/>
          <p:nvPr/>
        </p:nvSpPr>
        <p:spPr>
          <a:xfrm>
            <a:off x="4283968" y="6374922"/>
            <a:ext cx="4968552" cy="461665"/>
          </a:xfrm>
          <a:prstGeom prst="rect">
            <a:avLst/>
          </a:prstGeom>
          <a:noFill/>
        </p:spPr>
        <p:txBody>
          <a:bodyPr wrap="square" rtlCol="0">
            <a:spAutoFit/>
          </a:bodyPr>
          <a:lstStyle/>
          <a:p>
            <a:r>
              <a:rPr lang="fr-CA" sz="1200" dirty="0" smtClean="0"/>
              <a:t>Projet élaboré par: Anick </a:t>
            </a:r>
            <a:r>
              <a:rPr lang="fr-CA" sz="1200" dirty="0" err="1" smtClean="0"/>
              <a:t>Patry</a:t>
            </a:r>
            <a:r>
              <a:rPr lang="fr-CA" sz="1200" dirty="0" smtClean="0"/>
              <a:t>, Julie Laflamme et Valérie Houle</a:t>
            </a:r>
          </a:p>
          <a:p>
            <a:r>
              <a:rPr lang="fr-CA" sz="1200" dirty="0" smtClean="0"/>
              <a:t>Version juin 2019</a:t>
            </a:r>
            <a:endParaRPr lang="fr-CA" sz="1200" dirty="0"/>
          </a:p>
        </p:txBody>
      </p:sp>
    </p:spTree>
    <p:extLst>
      <p:ext uri="{BB962C8B-B14F-4D97-AF65-F5344CB8AC3E}">
        <p14:creationId xmlns:p14="http://schemas.microsoft.com/office/powerpoint/2010/main" val="262586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méthode du </a:t>
            </a:r>
            <a:r>
              <a:rPr lang="fr-CA" dirty="0" err="1" smtClean="0"/>
              <a:t>coeur</a:t>
            </a:r>
            <a:endParaRPr lang="fr-CA" dirty="0"/>
          </a:p>
        </p:txBody>
      </p:sp>
      <p:sp>
        <p:nvSpPr>
          <p:cNvPr id="3" name="Espace réservé du contenu 2"/>
          <p:cNvSpPr>
            <a:spLocks noGrp="1"/>
          </p:cNvSpPr>
          <p:nvPr>
            <p:ph sz="quarter" idx="1"/>
          </p:nvPr>
        </p:nvSpPr>
        <p:spPr/>
        <p:txBody>
          <a:bodyPr>
            <a:normAutofit fontScale="92500" lnSpcReduction="10000"/>
          </a:bodyPr>
          <a:lstStyle/>
          <a:p>
            <a:r>
              <a:rPr lang="fr-CA" dirty="0" smtClean="0"/>
              <a:t>La méthode du cœur en lecture s’applique dans la lecture d’une grande majorité des mots. Il s’agit de repérer les voyelles et les colleuses dans le mot, de les identifier par un cœur puis de découper la syllabes en traçant une ligne verticale après le cœur. De cette façon, l’enfant est en mesure de découper le mot en syllabes pour en faire la lecture.</a:t>
            </a:r>
          </a:p>
          <a:p>
            <a:endParaRPr lang="fr-CA" dirty="0"/>
          </a:p>
          <a:p>
            <a:r>
              <a:rPr lang="fr-CA" dirty="0" smtClean="0">
                <a:latin typeface="Comic Sans MS" panose="030F0702030302020204" pitchFamily="66" charset="0"/>
              </a:rPr>
              <a:t>Ex:  </a:t>
            </a:r>
            <a:r>
              <a:rPr lang="fr-CA" sz="5200" dirty="0" smtClean="0">
                <a:latin typeface="Comic Sans MS" panose="030F0702030302020204" pitchFamily="66" charset="0"/>
              </a:rPr>
              <a:t>p a  /p a</a:t>
            </a:r>
          </a:p>
          <a:p>
            <a:pPr marL="365760" lvl="1" indent="0">
              <a:buNone/>
            </a:pPr>
            <a:r>
              <a:rPr lang="fr-CA" sz="4800" dirty="0" smtClean="0">
                <a:latin typeface="Comic Sans MS" panose="030F0702030302020204" pitchFamily="66" charset="0"/>
              </a:rPr>
              <a:t>   m ai   /s on  </a:t>
            </a:r>
          </a:p>
          <a:p>
            <a:pPr marL="365760" lvl="1" indent="0">
              <a:buNone/>
            </a:pPr>
            <a:r>
              <a:rPr lang="fr-CA" sz="4800" dirty="0" smtClean="0">
                <a:latin typeface="Comic Sans MS" panose="030F0702030302020204" pitchFamily="66" charset="0"/>
              </a:rPr>
              <a:t>       p an  /t a  / l o</a:t>
            </a:r>
            <a:endParaRPr lang="fr-CA" sz="4800" dirty="0">
              <a:latin typeface="Comic Sans MS" panose="030F0702030302020204" pitchFamily="66" charset="0"/>
            </a:endParaRPr>
          </a:p>
        </p:txBody>
      </p:sp>
      <p:sp>
        <p:nvSpPr>
          <p:cNvPr id="4" name="Cœur 3"/>
          <p:cNvSpPr/>
          <p:nvPr/>
        </p:nvSpPr>
        <p:spPr>
          <a:xfrm>
            <a:off x="3347864" y="4293096"/>
            <a:ext cx="504056" cy="504056"/>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Cœur 4"/>
          <p:cNvSpPr/>
          <p:nvPr/>
        </p:nvSpPr>
        <p:spPr>
          <a:xfrm>
            <a:off x="1789085" y="4299264"/>
            <a:ext cx="550667" cy="504056"/>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Cœur 6"/>
          <p:cNvSpPr/>
          <p:nvPr/>
        </p:nvSpPr>
        <p:spPr>
          <a:xfrm>
            <a:off x="3623565" y="5026026"/>
            <a:ext cx="702454" cy="609526"/>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Cœur 7"/>
          <p:cNvSpPr/>
          <p:nvPr/>
        </p:nvSpPr>
        <p:spPr>
          <a:xfrm>
            <a:off x="2483768" y="5792119"/>
            <a:ext cx="702454" cy="609526"/>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Cœur 8"/>
          <p:cNvSpPr/>
          <p:nvPr/>
        </p:nvSpPr>
        <p:spPr>
          <a:xfrm>
            <a:off x="1907704" y="5000214"/>
            <a:ext cx="702454" cy="609526"/>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Cœur 9"/>
          <p:cNvSpPr/>
          <p:nvPr/>
        </p:nvSpPr>
        <p:spPr>
          <a:xfrm>
            <a:off x="4030681" y="5818114"/>
            <a:ext cx="590676" cy="523327"/>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Image 10"/>
          <p:cNvPicPr>
            <a:picLocks noChangeAspect="1"/>
          </p:cNvPicPr>
          <p:nvPr/>
        </p:nvPicPr>
        <p:blipFill rotWithShape="1">
          <a:blip r:embed="rId2"/>
          <a:srcRect b="5973"/>
          <a:stretch/>
        </p:blipFill>
        <p:spPr>
          <a:xfrm>
            <a:off x="1475656" y="5692069"/>
            <a:ext cx="4591050" cy="761267"/>
          </a:xfrm>
          <a:prstGeom prst="rect">
            <a:avLst/>
          </a:prstGeom>
        </p:spPr>
      </p:pic>
    </p:spTree>
    <p:extLst>
      <p:ext uri="{BB962C8B-B14F-4D97-AF65-F5344CB8AC3E}">
        <p14:creationId xmlns:p14="http://schemas.microsoft.com/office/powerpoint/2010/main" val="65936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Lecture des syllabes</a:t>
            </a:r>
          </a:p>
        </p:txBody>
      </p:sp>
      <p:sp>
        <p:nvSpPr>
          <p:cNvPr id="3" name="Espace réservé du contenu 2"/>
          <p:cNvSpPr>
            <a:spLocks noGrp="1"/>
          </p:cNvSpPr>
          <p:nvPr>
            <p:ph sz="quarter" idx="1"/>
          </p:nvPr>
        </p:nvSpPr>
        <p:spPr/>
        <p:txBody>
          <a:bodyPr/>
          <a:lstStyle/>
          <a:p>
            <a:r>
              <a:rPr lang="fr-CA" dirty="0"/>
              <a:t>Lecture de syllabes simples :Consonne -Voyelle</a:t>
            </a:r>
          </a:p>
        </p:txBody>
      </p:sp>
      <p:sp>
        <p:nvSpPr>
          <p:cNvPr id="4" name="Oval 3">
            <a:extLst>
              <a:ext uri="{FF2B5EF4-FFF2-40B4-BE49-F238E27FC236}">
                <a16:creationId xmlns:a16="http://schemas.microsoft.com/office/drawing/2014/main" id="{5D96D951-A460-45E1-8B6A-5B4380794B2F}"/>
              </a:ext>
            </a:extLst>
          </p:cNvPr>
          <p:cNvSpPr/>
          <p:nvPr/>
        </p:nvSpPr>
        <p:spPr>
          <a:xfrm>
            <a:off x="2911642" y="2510589"/>
            <a:ext cx="1774657" cy="1694446"/>
          </a:xfrm>
          <a:prstGeom prst="ellipse">
            <a:avLst/>
          </a:prstGeom>
          <a:solidFill>
            <a:schemeClr val="accent2">
              <a:lumMod val="40000"/>
              <a:lumOff val="6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4">
            <a:extLst>
              <a:ext uri="{FF2B5EF4-FFF2-40B4-BE49-F238E27FC236}">
                <a16:creationId xmlns:a16="http://schemas.microsoft.com/office/drawing/2014/main" id="{99C35901-E6F4-4134-8FE7-A32BD4007F5F}"/>
              </a:ext>
            </a:extLst>
          </p:cNvPr>
          <p:cNvSpPr/>
          <p:nvPr/>
        </p:nvSpPr>
        <p:spPr>
          <a:xfrm>
            <a:off x="585536" y="2510589"/>
            <a:ext cx="1774657" cy="1694446"/>
          </a:xfrm>
          <a:prstGeom prst="ellipse">
            <a:avLst/>
          </a:prstGeom>
          <a:solidFill>
            <a:schemeClr val="accent2">
              <a:lumMod val="40000"/>
              <a:lumOff val="6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a:extLst>
              <a:ext uri="{FF2B5EF4-FFF2-40B4-BE49-F238E27FC236}">
                <a16:creationId xmlns:a16="http://schemas.microsoft.com/office/drawing/2014/main" id="{FA36F7EC-83DB-4DED-B30E-0FD2446B9625}"/>
              </a:ext>
            </a:extLst>
          </p:cNvPr>
          <p:cNvSpPr/>
          <p:nvPr/>
        </p:nvSpPr>
        <p:spPr>
          <a:xfrm>
            <a:off x="1718510" y="4545930"/>
            <a:ext cx="1774657" cy="1694446"/>
          </a:xfrm>
          <a:prstGeom prst="ellipse">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Arrow Connector 6">
            <a:extLst>
              <a:ext uri="{FF2B5EF4-FFF2-40B4-BE49-F238E27FC236}">
                <a16:creationId xmlns:a16="http://schemas.microsoft.com/office/drawing/2014/main" id="{1DCC63FC-E196-402A-8820-CFDC1C7DB930}"/>
              </a:ext>
            </a:extLst>
          </p:cNvPr>
          <p:cNvCxnSpPr/>
          <p:nvPr/>
        </p:nvCxnSpPr>
        <p:spPr>
          <a:xfrm>
            <a:off x="1630780" y="4157412"/>
            <a:ext cx="493295" cy="493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C0A0734-3ED9-4572-953C-205F213B68B4}"/>
              </a:ext>
            </a:extLst>
          </p:cNvPr>
          <p:cNvCxnSpPr>
            <a:cxnSpLocks/>
          </p:cNvCxnSpPr>
          <p:nvPr/>
        </p:nvCxnSpPr>
        <p:spPr>
          <a:xfrm flipH="1">
            <a:off x="3146759" y="4237622"/>
            <a:ext cx="389020" cy="413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D0E589-4F75-44FF-A3AC-1584C764F4D3}"/>
              </a:ext>
            </a:extLst>
          </p:cNvPr>
          <p:cNvSpPr txBox="1"/>
          <p:nvPr/>
        </p:nvSpPr>
        <p:spPr>
          <a:xfrm>
            <a:off x="1059781" y="2854493"/>
            <a:ext cx="5975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6000" dirty="0"/>
              <a:t>m</a:t>
            </a:r>
          </a:p>
        </p:txBody>
      </p:sp>
      <p:sp>
        <p:nvSpPr>
          <p:cNvPr id="10" name="TextBox 9">
            <a:extLst>
              <a:ext uri="{FF2B5EF4-FFF2-40B4-BE49-F238E27FC236}">
                <a16:creationId xmlns:a16="http://schemas.microsoft.com/office/drawing/2014/main" id="{42300718-433C-4991-9E60-D510CCB28185}"/>
              </a:ext>
            </a:extLst>
          </p:cNvPr>
          <p:cNvSpPr txBox="1"/>
          <p:nvPr/>
        </p:nvSpPr>
        <p:spPr>
          <a:xfrm>
            <a:off x="3576386" y="2914651"/>
            <a:ext cx="5975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6000" dirty="0"/>
              <a:t>i</a:t>
            </a:r>
          </a:p>
        </p:txBody>
      </p:sp>
      <p:sp>
        <p:nvSpPr>
          <p:cNvPr id="11" name="TextBox 10">
            <a:extLst>
              <a:ext uri="{FF2B5EF4-FFF2-40B4-BE49-F238E27FC236}">
                <a16:creationId xmlns:a16="http://schemas.microsoft.com/office/drawing/2014/main" id="{AF8E2E74-14DA-4D44-8EB4-DFECB63DCC08}"/>
              </a:ext>
            </a:extLst>
          </p:cNvPr>
          <p:cNvSpPr txBox="1"/>
          <p:nvPr/>
        </p:nvSpPr>
        <p:spPr>
          <a:xfrm>
            <a:off x="1952122" y="4889834"/>
            <a:ext cx="130943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6000" dirty="0"/>
              <a:t>mi</a:t>
            </a:r>
          </a:p>
        </p:txBody>
      </p:sp>
      <p:pic>
        <p:nvPicPr>
          <p:cNvPr id="12" name="Picture 12">
            <a:extLst>
              <a:ext uri="{FF2B5EF4-FFF2-40B4-BE49-F238E27FC236}">
                <a16:creationId xmlns:a16="http://schemas.microsoft.com/office/drawing/2014/main" id="{D526010F-1286-4269-A25C-C0E30FFE9EF3}"/>
              </a:ext>
            </a:extLst>
          </p:cNvPr>
          <p:cNvPicPr>
            <a:picLocks noChangeAspect="1"/>
          </p:cNvPicPr>
          <p:nvPr/>
        </p:nvPicPr>
        <p:blipFill>
          <a:blip r:embed="rId2"/>
          <a:stretch>
            <a:fillRect/>
          </a:stretch>
        </p:blipFill>
        <p:spPr>
          <a:xfrm>
            <a:off x="5165558" y="2512243"/>
            <a:ext cx="2743200" cy="3878885"/>
          </a:xfrm>
          <a:prstGeom prst="rect">
            <a:avLst/>
          </a:prstGeom>
        </p:spPr>
      </p:pic>
    </p:spTree>
    <p:extLst>
      <p:ext uri="{BB962C8B-B14F-4D97-AF65-F5344CB8AC3E}">
        <p14:creationId xmlns:p14="http://schemas.microsoft.com/office/powerpoint/2010/main" val="212628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lecture de courtes </a:t>
            </a:r>
            <a:r>
              <a:rPr lang="fr-FR" dirty="0" smtClean="0"/>
              <a:t>phrases et de textes.</a:t>
            </a:r>
            <a:endParaRPr lang="fr-CA" dirty="0"/>
          </a:p>
        </p:txBody>
      </p:sp>
      <p:sp>
        <p:nvSpPr>
          <p:cNvPr id="3" name="Espace réservé du contenu 2"/>
          <p:cNvSpPr>
            <a:spLocks noGrp="1"/>
          </p:cNvSpPr>
          <p:nvPr>
            <p:ph sz="quarter" idx="1"/>
          </p:nvPr>
        </p:nvSpPr>
        <p:spPr/>
        <p:txBody>
          <a:bodyPr/>
          <a:lstStyle/>
          <a:p>
            <a:pPr marL="0" indent="0">
              <a:buNone/>
            </a:pPr>
            <a:endParaRPr lang="fr-FR" dirty="0"/>
          </a:p>
          <a:p>
            <a:r>
              <a:rPr lang="fr-FR" dirty="0"/>
              <a:t>Utiliser le doigt magique de gauche à droite</a:t>
            </a:r>
            <a:r>
              <a:rPr lang="fr-FR" dirty="0" smtClean="0"/>
              <a:t>.</a:t>
            </a:r>
          </a:p>
          <a:p>
            <a:r>
              <a:rPr lang="fr-FR" dirty="0" smtClean="0"/>
              <a:t>Lire </a:t>
            </a:r>
            <a:r>
              <a:rPr lang="fr-FR" dirty="0"/>
              <a:t>la phrase en utilisant les deux techniques travaillées: le décodage (lire par syllabe) et la globalisation (mots-étiquettes)</a:t>
            </a:r>
          </a:p>
          <a:p>
            <a:r>
              <a:rPr lang="fr-FR" dirty="0"/>
              <a:t>Amener l’élève à se questionner sur le sens de la phrase (De qui ou de quoi on parle? Que fait-il? Comment est-il?)</a:t>
            </a:r>
          </a:p>
          <a:p>
            <a:endParaRPr lang="fr-CA" dirty="0"/>
          </a:p>
        </p:txBody>
      </p:sp>
      <p:pic>
        <p:nvPicPr>
          <p:cNvPr id="4" name="Picture 4" descr="Une image contenant personne, assis, terrain, petit&#10;&#10;Description générée avec un niveau de confiance élevé">
            <a:extLst>
              <a:ext uri="{FF2B5EF4-FFF2-40B4-BE49-F238E27FC236}">
                <a16:creationId xmlns:a16="http://schemas.microsoft.com/office/drawing/2014/main" id="{C55DE943-F647-427E-A70E-0F83C27CA2BD}"/>
              </a:ext>
            </a:extLst>
          </p:cNvPr>
          <p:cNvPicPr>
            <a:picLocks noChangeAspect="1"/>
          </p:cNvPicPr>
          <p:nvPr/>
        </p:nvPicPr>
        <p:blipFill>
          <a:blip r:embed="rId2"/>
          <a:stretch>
            <a:fillRect/>
          </a:stretch>
        </p:blipFill>
        <p:spPr>
          <a:xfrm>
            <a:off x="5366084" y="4604469"/>
            <a:ext cx="2241885" cy="2040588"/>
          </a:xfrm>
          <a:prstGeom prst="rect">
            <a:avLst/>
          </a:prstGeom>
        </p:spPr>
      </p:pic>
    </p:spTree>
    <p:extLst>
      <p:ext uri="{BB962C8B-B14F-4D97-AF65-F5344CB8AC3E}">
        <p14:creationId xmlns:p14="http://schemas.microsoft.com/office/powerpoint/2010/main" val="289021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Lecture de textes</a:t>
            </a:r>
          </a:p>
        </p:txBody>
      </p:sp>
      <p:sp>
        <p:nvSpPr>
          <p:cNvPr id="3" name="Espace réservé du contenu 2"/>
          <p:cNvSpPr>
            <a:spLocks noGrp="1"/>
          </p:cNvSpPr>
          <p:nvPr>
            <p:ph sz="quarter" idx="1"/>
          </p:nvPr>
        </p:nvSpPr>
        <p:spPr>
          <a:xfrm>
            <a:off x="457200" y="1700463"/>
            <a:ext cx="7427495" cy="4773489"/>
          </a:xfrm>
        </p:spPr>
        <p:txBody>
          <a:bodyPr vert="horz" anchor="t">
            <a:normAutofit fontScale="85000" lnSpcReduction="20000"/>
          </a:bodyPr>
          <a:lstStyle/>
          <a:p>
            <a:r>
              <a:rPr lang="fr-FR" dirty="0"/>
              <a:t>1- Regarder les </a:t>
            </a:r>
            <a:r>
              <a:rPr lang="fr-FR" b="1" i="1" dirty="0"/>
              <a:t>images</a:t>
            </a:r>
            <a:r>
              <a:rPr lang="fr-FR" dirty="0"/>
              <a:t>. </a:t>
            </a:r>
          </a:p>
          <a:p>
            <a:pPr lvl="1"/>
            <a:r>
              <a:rPr lang="fr-FR" dirty="0"/>
              <a:t>Discuter de ce que nous voyons dans les images afin de se faire une petite idée de ce qu’il y aura peut-être dans le texte.</a:t>
            </a:r>
          </a:p>
          <a:p>
            <a:r>
              <a:rPr lang="fr-FR" dirty="0"/>
              <a:t>2- Faire la lecture du </a:t>
            </a:r>
            <a:r>
              <a:rPr lang="fr-FR" b="1" i="1" dirty="0"/>
              <a:t>titre</a:t>
            </a:r>
            <a:r>
              <a:rPr lang="fr-FR" dirty="0" smtClean="0"/>
              <a:t>.</a:t>
            </a:r>
          </a:p>
          <a:p>
            <a:r>
              <a:rPr lang="fr-FR" dirty="0" smtClean="0"/>
              <a:t>3- Retracer </a:t>
            </a:r>
            <a:r>
              <a:rPr lang="fr-FR" b="1" i="1" dirty="0" smtClean="0"/>
              <a:t>des mots connus</a:t>
            </a:r>
            <a:r>
              <a:rPr lang="fr-FR" dirty="0" smtClean="0"/>
              <a:t> dans les différentes phrases en promenant son doigt magique. Et ce, afin d’encourager l’enfant soit lui montrer avant même de débuter la lecture qu’il sera en mesure de lire plusieurs mots.</a:t>
            </a:r>
            <a:endParaRPr lang="fr-FR" dirty="0"/>
          </a:p>
          <a:p>
            <a:r>
              <a:rPr lang="fr-FR" dirty="0"/>
              <a:t>4</a:t>
            </a:r>
            <a:r>
              <a:rPr lang="fr-FR" dirty="0" smtClean="0"/>
              <a:t>- </a:t>
            </a:r>
            <a:r>
              <a:rPr lang="fr-FR" dirty="0"/>
              <a:t>Lire </a:t>
            </a:r>
            <a:r>
              <a:rPr lang="fr-FR" b="1" i="1" dirty="0"/>
              <a:t>une phrase à la fois </a:t>
            </a:r>
            <a:r>
              <a:rPr lang="fr-FR" dirty="0"/>
              <a:t>(de la majuscule au point) en cachant, au besoin, les autres phrases du texte dans le but de ne pas surcharger la vue du lecteur et de ne pas le décourager par la longueur du texte à lire.</a:t>
            </a:r>
          </a:p>
          <a:p>
            <a:pPr lvl="1"/>
            <a:r>
              <a:rPr lang="fr-FR" dirty="0"/>
              <a:t>S’il est difficile pour l’enfant de lire un mot, l’encourager à lire le mot suivant et d’y revenir par la suite (souvent en fonction du sens il pourra se dépanner).</a:t>
            </a:r>
          </a:p>
          <a:p>
            <a:r>
              <a:rPr lang="fr-FR" dirty="0"/>
              <a:t>4-Poser </a:t>
            </a:r>
            <a:r>
              <a:rPr lang="fr-FR" b="1" i="1" dirty="0"/>
              <a:t>des questions </a:t>
            </a:r>
            <a:r>
              <a:rPr lang="fr-FR" dirty="0"/>
              <a:t>pour la compréhension. (Qui, quoi, avec qui, où et quand)</a:t>
            </a:r>
          </a:p>
          <a:p>
            <a:endParaRPr lang="fr-CA" dirty="0"/>
          </a:p>
        </p:txBody>
      </p:sp>
      <p:pic>
        <p:nvPicPr>
          <p:cNvPr id="4" name="Picture 4" descr="Une image contenant livre, rayon, intérieur, assis&#10;&#10;Description générée avec un niveau de confiance très élevé">
            <a:extLst>
              <a:ext uri="{FF2B5EF4-FFF2-40B4-BE49-F238E27FC236}">
                <a16:creationId xmlns:a16="http://schemas.microsoft.com/office/drawing/2014/main" id="{EC3423F3-4A69-4AB1-9B2C-4C624A122496}"/>
              </a:ext>
            </a:extLst>
          </p:cNvPr>
          <p:cNvPicPr>
            <a:picLocks noChangeAspect="1"/>
          </p:cNvPicPr>
          <p:nvPr/>
        </p:nvPicPr>
        <p:blipFill rotWithShape="1">
          <a:blip r:embed="rId2"/>
          <a:srcRect l="47253" r="-366" b="-855"/>
          <a:stretch/>
        </p:blipFill>
        <p:spPr>
          <a:xfrm>
            <a:off x="6148136" y="124040"/>
            <a:ext cx="2249093" cy="1837416"/>
          </a:xfrm>
          <a:prstGeom prst="rect">
            <a:avLst/>
          </a:prstGeom>
        </p:spPr>
      </p:pic>
    </p:spTree>
    <p:extLst>
      <p:ext uri="{BB962C8B-B14F-4D97-AF65-F5344CB8AC3E}">
        <p14:creationId xmlns:p14="http://schemas.microsoft.com/office/powerpoint/2010/main" val="130795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retrouver une réponse dans un court texte?</a:t>
            </a:r>
            <a:endParaRPr lang="fr-CA" dirty="0"/>
          </a:p>
        </p:txBody>
      </p:sp>
      <p:sp>
        <p:nvSpPr>
          <p:cNvPr id="3" name="Espace réservé du contenu 2"/>
          <p:cNvSpPr>
            <a:spLocks noGrp="1"/>
          </p:cNvSpPr>
          <p:nvPr>
            <p:ph sz="quarter" idx="1"/>
          </p:nvPr>
        </p:nvSpPr>
        <p:spPr/>
        <p:txBody>
          <a:bodyPr/>
          <a:lstStyle/>
          <a:p>
            <a:r>
              <a:rPr lang="fr-FR" dirty="0"/>
              <a:t>Il est souvent possible de retrouver un mot-clé dans la question (le surligner) et le retracer dans le texte (le surligner). Puis relire la phrase et au besoin la phrase avant et/ou après et surligner la réponse.</a:t>
            </a:r>
          </a:p>
          <a:p>
            <a:endParaRPr lang="fr-FR" dirty="0"/>
          </a:p>
          <a:p>
            <a:pPr lvl="1"/>
            <a:r>
              <a:rPr lang="fr-FR" dirty="0"/>
              <a:t>Ex : Quel est la couleur de </a:t>
            </a:r>
            <a:r>
              <a:rPr lang="fr-FR" dirty="0">
                <a:solidFill>
                  <a:schemeClr val="bg2">
                    <a:lumMod val="75000"/>
                  </a:schemeClr>
                </a:solidFill>
              </a:rPr>
              <a:t>la fourrure </a:t>
            </a:r>
            <a:r>
              <a:rPr lang="fr-FR" dirty="0"/>
              <a:t>du lièvre?</a:t>
            </a:r>
          </a:p>
          <a:p>
            <a:pPr lvl="2"/>
            <a:r>
              <a:rPr lang="fr-FR" dirty="0"/>
              <a:t>À l’hiver, le lièvre a </a:t>
            </a:r>
            <a:r>
              <a:rPr lang="fr-FR" dirty="0">
                <a:solidFill>
                  <a:schemeClr val="bg2">
                    <a:lumMod val="75000"/>
                  </a:schemeClr>
                </a:solidFill>
              </a:rPr>
              <a:t>une fourrure blanche</a:t>
            </a:r>
            <a:r>
              <a:rPr lang="fr-FR" dirty="0"/>
              <a:t>….</a:t>
            </a:r>
          </a:p>
          <a:p>
            <a:endParaRPr lang="fr-CA" dirty="0"/>
          </a:p>
        </p:txBody>
      </p:sp>
      <p:pic>
        <p:nvPicPr>
          <p:cNvPr id="4" name="Picture 4" descr="Une image contenant personne, enfant, mur, intérieur&#10;&#10;Description générée avec un niveau de confiance très élevé">
            <a:extLst>
              <a:ext uri="{FF2B5EF4-FFF2-40B4-BE49-F238E27FC236}">
                <a16:creationId xmlns:a16="http://schemas.microsoft.com/office/drawing/2014/main" id="{7D4C8155-7177-4E6B-B2C2-A01481A457C7}"/>
              </a:ext>
            </a:extLst>
          </p:cNvPr>
          <p:cNvPicPr>
            <a:picLocks noChangeAspect="1"/>
          </p:cNvPicPr>
          <p:nvPr/>
        </p:nvPicPr>
        <p:blipFill>
          <a:blip r:embed="rId2"/>
          <a:stretch>
            <a:fillRect/>
          </a:stretch>
        </p:blipFill>
        <p:spPr>
          <a:xfrm>
            <a:off x="2809374" y="4725947"/>
            <a:ext cx="2743200" cy="2018211"/>
          </a:xfrm>
          <a:prstGeom prst="rect">
            <a:avLst/>
          </a:prstGeom>
        </p:spPr>
      </p:pic>
    </p:spTree>
    <p:extLst>
      <p:ext uri="{BB962C8B-B14F-4D97-AF65-F5344CB8AC3E}">
        <p14:creationId xmlns:p14="http://schemas.microsoft.com/office/powerpoint/2010/main" val="332634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4B4D-D54D-405F-B5EE-E544B1C716D1}"/>
              </a:ext>
            </a:extLst>
          </p:cNvPr>
          <p:cNvSpPr>
            <a:spLocks noGrp="1"/>
          </p:cNvSpPr>
          <p:nvPr>
            <p:ph type="title"/>
          </p:nvPr>
        </p:nvSpPr>
        <p:spPr/>
        <p:txBody>
          <a:bodyPr/>
          <a:lstStyle/>
          <a:p>
            <a:r>
              <a:rPr lang="fr-FR"/>
              <a:t>Écriture</a:t>
            </a:r>
          </a:p>
        </p:txBody>
      </p:sp>
      <p:sp>
        <p:nvSpPr>
          <p:cNvPr id="3" name="Content Placeholder 2">
            <a:extLst>
              <a:ext uri="{FF2B5EF4-FFF2-40B4-BE49-F238E27FC236}">
                <a16:creationId xmlns:a16="http://schemas.microsoft.com/office/drawing/2014/main" id="{CC6219F4-8ADA-40F9-B7AD-F49E6766DA30}"/>
              </a:ext>
            </a:extLst>
          </p:cNvPr>
          <p:cNvSpPr>
            <a:spLocks noGrp="1"/>
          </p:cNvSpPr>
          <p:nvPr>
            <p:ph sz="quarter" idx="1"/>
          </p:nvPr>
        </p:nvSpPr>
        <p:spPr/>
        <p:txBody>
          <a:bodyPr vert="horz" anchor="t">
            <a:normAutofit fontScale="70000" lnSpcReduction="20000"/>
          </a:bodyPr>
          <a:lstStyle/>
          <a:p>
            <a:r>
              <a:rPr lang="fr-FR" dirty="0"/>
              <a:t>S'assurer d'une bonne préhension du crayon, mine bien aiguisée, main bien appuyé sur la feuille</a:t>
            </a:r>
          </a:p>
          <a:p>
            <a:r>
              <a:rPr lang="fr-FR" dirty="0"/>
              <a:t>L'enfant doit toujours débuter ses lettres ou ses chiffres par le haut</a:t>
            </a:r>
          </a:p>
          <a:p>
            <a:r>
              <a:rPr lang="fr-FR" dirty="0"/>
              <a:t>Respecter les trottoirs et les pointillés pour la formation des lettres (Voir schéma en annexe</a:t>
            </a:r>
            <a:r>
              <a:rPr lang="fr-FR" dirty="0" smtClean="0"/>
              <a:t>)</a:t>
            </a:r>
          </a:p>
          <a:p>
            <a:pPr marL="0" indent="0">
              <a:buNone/>
            </a:pPr>
            <a:r>
              <a:rPr lang="fr-FR" dirty="0" smtClean="0"/>
              <a:t>    ***On dit de certaines lettres qu’elles sont:</a:t>
            </a:r>
          </a:p>
          <a:p>
            <a:pPr marL="0" indent="0">
              <a:buNone/>
            </a:pPr>
            <a:r>
              <a:rPr lang="fr-FR" dirty="0" smtClean="0"/>
              <a:t>    - </a:t>
            </a:r>
            <a:r>
              <a:rPr lang="fr-FR" b="1" dirty="0" smtClean="0"/>
              <a:t>girafes</a:t>
            </a:r>
            <a:r>
              <a:rPr lang="fr-FR" dirty="0" smtClean="0"/>
              <a:t>: lorsqu’elles vont toucher le pointillé du haut. Ex: </a:t>
            </a:r>
            <a:r>
              <a:rPr lang="fr-FR" sz="2300" dirty="0" smtClean="0">
                <a:latin typeface="Titi de Russie" pitchFamily="2" charset="0"/>
              </a:rPr>
              <a:t>A, B, b, d</a:t>
            </a:r>
            <a:r>
              <a:rPr lang="fr-FR" sz="2300" dirty="0" smtClean="0"/>
              <a:t>…</a:t>
            </a:r>
          </a:p>
          <a:p>
            <a:pPr marL="0" indent="0">
              <a:buNone/>
            </a:pPr>
            <a:endParaRPr lang="fr-FR" dirty="0" smtClean="0"/>
          </a:p>
          <a:p>
            <a:pPr marL="0" indent="0">
              <a:buNone/>
            </a:pPr>
            <a:r>
              <a:rPr lang="fr-FR" dirty="0"/>
              <a:t> </a:t>
            </a:r>
            <a:r>
              <a:rPr lang="fr-FR" dirty="0" smtClean="0"/>
              <a:t>   - </a:t>
            </a:r>
            <a:r>
              <a:rPr lang="fr-FR" b="1" dirty="0" smtClean="0"/>
              <a:t>souris</a:t>
            </a:r>
            <a:r>
              <a:rPr lang="fr-FR" dirty="0" smtClean="0"/>
              <a:t>: lorsqu’elles restent dans la rue. Ex: </a:t>
            </a:r>
            <a:r>
              <a:rPr lang="fr-FR" dirty="0" smtClean="0">
                <a:latin typeface="Titi de Russie" pitchFamily="2" charset="0"/>
              </a:rPr>
              <a:t>a, c, e, i…</a:t>
            </a:r>
          </a:p>
          <a:p>
            <a:pPr marL="0" indent="0">
              <a:buNone/>
            </a:pPr>
            <a:endParaRPr lang="fr-FR" dirty="0" smtClean="0">
              <a:latin typeface="Titi de Russie" pitchFamily="2" charset="0"/>
            </a:endParaRPr>
          </a:p>
          <a:p>
            <a:pPr marL="0" indent="0">
              <a:buNone/>
            </a:pPr>
            <a:r>
              <a:rPr lang="fr-FR" dirty="0" smtClean="0"/>
              <a:t>    - </a:t>
            </a:r>
            <a:r>
              <a:rPr lang="fr-FR" b="1" dirty="0" smtClean="0"/>
              <a:t>hérons</a:t>
            </a:r>
            <a:r>
              <a:rPr lang="fr-FR" dirty="0" smtClean="0"/>
              <a:t>: lorsqu’elles vont toucher le pointiller du bas. Ex: </a:t>
            </a:r>
            <a:r>
              <a:rPr lang="fr-FR" dirty="0" smtClean="0">
                <a:latin typeface="Titi de Russie" pitchFamily="2" charset="0"/>
              </a:rPr>
              <a:t>g, j, p</a:t>
            </a:r>
            <a:r>
              <a:rPr lang="fr-FR" dirty="0" smtClean="0"/>
              <a:t>…</a:t>
            </a:r>
          </a:p>
          <a:p>
            <a:pPr marL="0" indent="0">
              <a:buNone/>
            </a:pPr>
            <a:endParaRPr lang="fr-FR" dirty="0" smtClean="0"/>
          </a:p>
          <a:p>
            <a:pPr marL="0" indent="0">
              <a:buNone/>
            </a:pPr>
            <a:r>
              <a:rPr lang="fr-FR" dirty="0" smtClean="0"/>
              <a:t>       </a:t>
            </a:r>
            <a:endParaRPr lang="fr-FR" dirty="0"/>
          </a:p>
          <a:p>
            <a:r>
              <a:rPr lang="fr-FR" dirty="0"/>
              <a:t>Utiliser le doigt magique pour faire des espace entre chacun des mots</a:t>
            </a:r>
          </a:p>
          <a:p>
            <a:endParaRPr lang="fr-FR" dirty="0"/>
          </a:p>
          <a:p>
            <a:r>
              <a:rPr lang="fr-FR" dirty="0"/>
              <a:t>L'objectif en première année sera que votre enfant puisse </a:t>
            </a:r>
            <a:r>
              <a:rPr lang="fr-FR" dirty="0" smtClean="0"/>
              <a:t>composer un court texte de 5 </a:t>
            </a:r>
            <a:r>
              <a:rPr lang="fr-FR" dirty="0"/>
              <a:t>phrases.</a:t>
            </a:r>
          </a:p>
        </p:txBody>
      </p:sp>
      <p:pic>
        <p:nvPicPr>
          <p:cNvPr id="4" name="Picture 4">
            <a:extLst>
              <a:ext uri="{FF2B5EF4-FFF2-40B4-BE49-F238E27FC236}">
                <a16:creationId xmlns:a16="http://schemas.microsoft.com/office/drawing/2014/main" id="{0F7D85C6-8BBF-46DE-BB05-DC609F67F487}"/>
              </a:ext>
            </a:extLst>
          </p:cNvPr>
          <p:cNvPicPr>
            <a:picLocks noChangeAspect="1"/>
          </p:cNvPicPr>
          <p:nvPr/>
        </p:nvPicPr>
        <p:blipFill>
          <a:blip r:embed="rId2"/>
          <a:stretch>
            <a:fillRect/>
          </a:stretch>
        </p:blipFill>
        <p:spPr>
          <a:xfrm>
            <a:off x="4523874" y="192323"/>
            <a:ext cx="3204410" cy="1219564"/>
          </a:xfrm>
          <a:prstGeom prst="rect">
            <a:avLst/>
          </a:prstGeom>
        </p:spPr>
      </p:pic>
    </p:spTree>
    <p:extLst>
      <p:ext uri="{BB962C8B-B14F-4D97-AF65-F5344CB8AC3E}">
        <p14:creationId xmlns:p14="http://schemas.microsoft.com/office/powerpoint/2010/main" val="414568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BC0E-2E7E-40F2-9A6A-8D18611EE6AC}"/>
              </a:ext>
            </a:extLst>
          </p:cNvPr>
          <p:cNvSpPr>
            <a:spLocks noGrp="1"/>
          </p:cNvSpPr>
          <p:nvPr>
            <p:ph type="title"/>
          </p:nvPr>
        </p:nvSpPr>
        <p:spPr/>
        <p:txBody>
          <a:bodyPr/>
          <a:lstStyle/>
          <a:p>
            <a:r>
              <a:rPr lang="fr-FR"/>
              <a:t>Mots à savoir écrire</a:t>
            </a:r>
            <a:endParaRPr lang="fr-FR" dirty="0"/>
          </a:p>
        </p:txBody>
      </p:sp>
      <p:sp>
        <p:nvSpPr>
          <p:cNvPr id="3" name="Content Placeholder 2">
            <a:extLst>
              <a:ext uri="{FF2B5EF4-FFF2-40B4-BE49-F238E27FC236}">
                <a16:creationId xmlns:a16="http://schemas.microsoft.com/office/drawing/2014/main" id="{A16D2D42-B14C-451F-BFCF-631695C774F3}"/>
              </a:ext>
            </a:extLst>
          </p:cNvPr>
          <p:cNvSpPr>
            <a:spLocks noGrp="1"/>
          </p:cNvSpPr>
          <p:nvPr>
            <p:ph sz="quarter" idx="1"/>
          </p:nvPr>
        </p:nvSpPr>
        <p:spPr/>
        <p:txBody>
          <a:bodyPr vert="horz" anchor="t">
            <a:normAutofit fontScale="92500" lnSpcReduction="20000"/>
          </a:bodyPr>
          <a:lstStyle/>
          <a:p>
            <a:pPr marL="0" indent="0">
              <a:buNone/>
            </a:pPr>
            <a:endParaRPr lang="fr-FR" u="sng" dirty="0"/>
          </a:p>
          <a:p>
            <a:r>
              <a:rPr lang="fr-FR" dirty="0"/>
              <a:t>Mots à photographier, savoir les écrire sans modèle</a:t>
            </a:r>
          </a:p>
          <a:p>
            <a:r>
              <a:rPr lang="fr-FR" dirty="0"/>
              <a:t>Différentes façons de les apprendre</a:t>
            </a:r>
          </a:p>
          <a:p>
            <a:pPr lvl="1"/>
            <a:r>
              <a:rPr lang="fr-FR" dirty="0"/>
              <a:t>1) donner le modèle à l'enfant et celui-ci </a:t>
            </a:r>
            <a:r>
              <a:rPr lang="fr-FR" dirty="0" smtClean="0"/>
              <a:t>recopie;</a:t>
            </a:r>
            <a:endParaRPr lang="fr-FR" dirty="0"/>
          </a:p>
          <a:p>
            <a:pPr lvl="1"/>
            <a:r>
              <a:rPr lang="fr-FR" dirty="0"/>
              <a:t>2</a:t>
            </a:r>
            <a:r>
              <a:rPr lang="fr-FR" dirty="0" smtClean="0"/>
              <a:t>) donner </a:t>
            </a:r>
            <a:r>
              <a:rPr lang="fr-FR" dirty="0"/>
              <a:t>des </a:t>
            </a:r>
            <a:r>
              <a:rPr lang="fr-FR" dirty="0" smtClean="0"/>
              <a:t>dictées;</a:t>
            </a:r>
            <a:endParaRPr lang="fr-FR" dirty="0"/>
          </a:p>
          <a:p>
            <a:pPr lvl="1"/>
            <a:r>
              <a:rPr lang="fr-FR" dirty="0"/>
              <a:t>3) demander d'épeler le </a:t>
            </a:r>
            <a:r>
              <a:rPr lang="fr-FR" dirty="0" smtClean="0"/>
              <a:t>mot;</a:t>
            </a:r>
          </a:p>
          <a:p>
            <a:pPr lvl="1"/>
            <a:r>
              <a:rPr lang="fr-FR" dirty="0" smtClean="0"/>
              <a:t>4) épeler les mots en traçant les lettres avec notre doigt sur une feuille imaginaire dans les airs devant nous</a:t>
            </a:r>
          </a:p>
          <a:p>
            <a:pPr lvl="1"/>
            <a:r>
              <a:rPr lang="fr-FR" dirty="0" smtClean="0"/>
              <a:t>5) épeler les mots plus difficile en les répétant et les chantant (rapide vers lent / lent vers rapide)</a:t>
            </a:r>
          </a:p>
          <a:p>
            <a:pPr lvl="2"/>
            <a:r>
              <a:rPr lang="fr-FR" dirty="0" smtClean="0"/>
              <a:t>Ex: s-e-p-t / s-e-p-t / s-e-p-t…    o-e-i-l / o-e-i-l / o-e-i-l…</a:t>
            </a:r>
          </a:p>
          <a:p>
            <a:pPr marL="0" indent="0">
              <a:buNone/>
            </a:pPr>
            <a:endParaRPr lang="fr-FR" dirty="0"/>
          </a:p>
          <a:p>
            <a:r>
              <a:rPr lang="fr-FR" dirty="0" smtClean="0"/>
              <a:t>Varier </a:t>
            </a:r>
            <a:r>
              <a:rPr lang="fr-FR" dirty="0"/>
              <a:t>l'endroit où </a:t>
            </a:r>
            <a:r>
              <a:rPr lang="fr-FR" dirty="0" smtClean="0"/>
              <a:t>écrit</a:t>
            </a:r>
          </a:p>
          <a:p>
            <a:pPr lvl="1"/>
            <a:r>
              <a:rPr lang="fr-FR" dirty="0" smtClean="0"/>
              <a:t>Exemple</a:t>
            </a:r>
            <a:r>
              <a:rPr lang="fr-FR" dirty="0"/>
              <a:t>: tableau effaçable, ordinateur, tablette, sable, crayon pour les fenêtres, craie au </a:t>
            </a:r>
            <a:r>
              <a:rPr lang="fr-FR" dirty="0" smtClean="0"/>
              <a:t>sol, lettres mousses, crayons savons pour le bain…</a:t>
            </a:r>
            <a:endParaRPr lang="fr-FR" dirty="0"/>
          </a:p>
          <a:p>
            <a:pPr marL="0" indent="0">
              <a:buNone/>
            </a:pPr>
            <a:endParaRPr lang="fr-FR" dirty="0"/>
          </a:p>
        </p:txBody>
      </p:sp>
      <p:pic>
        <p:nvPicPr>
          <p:cNvPr id="4" name="Picture 4" descr="Une image contenant personne, assis&#10;&#10;Description générée avec un niveau de confiance élevé">
            <a:extLst>
              <a:ext uri="{FF2B5EF4-FFF2-40B4-BE49-F238E27FC236}">
                <a16:creationId xmlns:a16="http://schemas.microsoft.com/office/drawing/2014/main" id="{3621C299-7953-4D6C-BE57-12D06D95EC9D}"/>
              </a:ext>
            </a:extLst>
          </p:cNvPr>
          <p:cNvPicPr>
            <a:picLocks noChangeAspect="1"/>
          </p:cNvPicPr>
          <p:nvPr/>
        </p:nvPicPr>
        <p:blipFill>
          <a:blip r:embed="rId2"/>
          <a:stretch>
            <a:fillRect/>
          </a:stretch>
        </p:blipFill>
        <p:spPr>
          <a:xfrm>
            <a:off x="5724128" y="0"/>
            <a:ext cx="2381250" cy="1924050"/>
          </a:xfrm>
          <a:prstGeom prst="rect">
            <a:avLst/>
          </a:prstGeom>
        </p:spPr>
      </p:pic>
      <p:pic>
        <p:nvPicPr>
          <p:cNvPr id="6" name="Picture 6" descr="Une image contenant objet&#10;&#10;Description générée avec un niveau de confiance élevé">
            <a:extLst>
              <a:ext uri="{FF2B5EF4-FFF2-40B4-BE49-F238E27FC236}">
                <a16:creationId xmlns:a16="http://schemas.microsoft.com/office/drawing/2014/main" id="{F543F641-96CD-4584-BCE4-DF12829DFB00}"/>
              </a:ext>
            </a:extLst>
          </p:cNvPr>
          <p:cNvPicPr>
            <a:picLocks noChangeAspect="1"/>
          </p:cNvPicPr>
          <p:nvPr/>
        </p:nvPicPr>
        <p:blipFill>
          <a:blip r:embed="rId3"/>
          <a:stretch>
            <a:fillRect/>
          </a:stretch>
        </p:blipFill>
        <p:spPr>
          <a:xfrm>
            <a:off x="7020272" y="4221088"/>
            <a:ext cx="1514922" cy="1008112"/>
          </a:xfrm>
          <a:prstGeom prst="rect">
            <a:avLst/>
          </a:prstGeom>
        </p:spPr>
      </p:pic>
    </p:spTree>
    <p:extLst>
      <p:ext uri="{BB962C8B-B14F-4D97-AF65-F5344CB8AC3E}">
        <p14:creationId xmlns:p14="http://schemas.microsoft.com/office/powerpoint/2010/main" val="119562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Mots à savoir écrire (suite)</a:t>
            </a:r>
            <a:endParaRPr lang="fr-CA" dirty="0"/>
          </a:p>
        </p:txBody>
      </p:sp>
      <p:sp>
        <p:nvSpPr>
          <p:cNvPr id="3" name="Espace réservé du contenu 2"/>
          <p:cNvSpPr>
            <a:spLocks noGrp="1"/>
          </p:cNvSpPr>
          <p:nvPr>
            <p:ph sz="quarter" idx="1"/>
          </p:nvPr>
        </p:nvSpPr>
        <p:spPr/>
        <p:txBody>
          <a:bodyPr>
            <a:normAutofit lnSpcReduction="10000"/>
          </a:bodyPr>
          <a:lstStyle/>
          <a:p>
            <a:r>
              <a:rPr lang="fr-CA" dirty="0"/>
              <a:t>Jouer en </a:t>
            </a:r>
            <a:r>
              <a:rPr lang="fr-CA" dirty="0" smtClean="0"/>
              <a:t>famille:</a:t>
            </a:r>
          </a:p>
          <a:p>
            <a:pPr lvl="1"/>
            <a:r>
              <a:rPr lang="fr-CA" dirty="0" smtClean="0"/>
              <a:t> </a:t>
            </a:r>
            <a:r>
              <a:rPr lang="fr-CA" dirty="0"/>
              <a:t>Écrire </a:t>
            </a:r>
            <a:r>
              <a:rPr lang="fr-CA" dirty="0" smtClean="0"/>
              <a:t>les </a:t>
            </a:r>
            <a:r>
              <a:rPr lang="fr-CA" dirty="0"/>
              <a:t>lettres, syllabes ou mots individuellement (selon l’apprentissage ciblé) sur des petits cartons et les afficher dans la maison à des endroits stratégiques avec de la gommette (poignée du frigo, manette de télé, toilette, armoire de cuisine…). Chaque membre de la famille doit dire/lire/épeler ce qu’il y a sur le carton avant d’utiliser ou d’ouvrir l’objet en </a:t>
            </a:r>
            <a:r>
              <a:rPr lang="fr-CA" dirty="0" smtClean="0"/>
              <a:t>question.</a:t>
            </a:r>
          </a:p>
          <a:p>
            <a:pPr lvl="1"/>
            <a:endParaRPr lang="fr-CA" dirty="0" smtClean="0"/>
          </a:p>
          <a:p>
            <a:pPr marL="274320" lvl="1">
              <a:spcBef>
                <a:spcPts val="600"/>
              </a:spcBef>
              <a:buSzPct val="70000"/>
              <a:buFont typeface="Wingdings"/>
              <a:buChar char=""/>
            </a:pPr>
            <a:r>
              <a:rPr lang="fr-CA" dirty="0"/>
              <a:t>Jouer à construire des phrases:</a:t>
            </a:r>
          </a:p>
          <a:p>
            <a:pPr lvl="1"/>
            <a:r>
              <a:rPr lang="fr-CA" dirty="0" smtClean="0"/>
              <a:t>Présenter une image à l’enfant à partir de laquelle il devra construire une phrase. Il est aussi possible de lui proposer d’écrire une phrase à partir d’un mot choisi. </a:t>
            </a:r>
            <a:endParaRPr lang="fr-CA" dirty="0"/>
          </a:p>
          <a:p>
            <a:pPr lvl="1"/>
            <a:endParaRPr lang="fr-CA" dirty="0"/>
          </a:p>
        </p:txBody>
      </p:sp>
      <p:pic>
        <p:nvPicPr>
          <p:cNvPr id="3074" name="Picture 2" descr="RÃ©sultats de recherche d'images pour Â«Â Ã©tiquette mots Ã  lire en familleÂ 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8073" y="409526"/>
            <a:ext cx="1476727"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9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progression dans l’apprentissage de L’écriture</a:t>
            </a:r>
            <a:endParaRPr lang="fr-CA" dirty="0"/>
          </a:p>
        </p:txBody>
      </p:sp>
      <p:sp>
        <p:nvSpPr>
          <p:cNvPr id="3" name="Espace réservé du contenu 2"/>
          <p:cNvSpPr>
            <a:spLocks noGrp="1"/>
          </p:cNvSpPr>
          <p:nvPr>
            <p:ph sz="quarter" idx="1"/>
          </p:nvPr>
        </p:nvSpPr>
        <p:spPr/>
        <p:txBody>
          <a:bodyPr>
            <a:normAutofit fontScale="77500" lnSpcReduction="20000"/>
          </a:bodyPr>
          <a:lstStyle/>
          <a:p>
            <a:r>
              <a:rPr lang="fr-CA" dirty="0"/>
              <a:t>1- Apprentissage du tracé des lettres minuscules et majuscules</a:t>
            </a:r>
            <a:r>
              <a:rPr lang="fr-CA" dirty="0" smtClean="0"/>
              <a:t>.</a:t>
            </a:r>
          </a:p>
          <a:p>
            <a:endParaRPr lang="fr-CA" dirty="0"/>
          </a:p>
          <a:p>
            <a:r>
              <a:rPr lang="fr-CA" dirty="0"/>
              <a:t>2- Reproduction de mots (recopier un mot) sans oublier ou inverser de lettres</a:t>
            </a:r>
            <a:r>
              <a:rPr lang="fr-CA" dirty="0" smtClean="0"/>
              <a:t>.</a:t>
            </a:r>
          </a:p>
          <a:p>
            <a:endParaRPr lang="fr-CA" dirty="0"/>
          </a:p>
          <a:p>
            <a:r>
              <a:rPr lang="fr-CA" dirty="0"/>
              <a:t>3- Reproduction de phrases sans oublier de lettres, de mots ainsi que l’espace entre les mots</a:t>
            </a:r>
            <a:r>
              <a:rPr lang="fr-CA" dirty="0" smtClean="0"/>
              <a:t>.</a:t>
            </a:r>
          </a:p>
          <a:p>
            <a:endParaRPr lang="fr-CA" dirty="0"/>
          </a:p>
          <a:p>
            <a:r>
              <a:rPr lang="fr-CA" dirty="0"/>
              <a:t>4- Replacer des mots en ordre pour faire une phrase qui fait du sens de la majuscule au point</a:t>
            </a:r>
            <a:r>
              <a:rPr lang="fr-CA" dirty="0" smtClean="0"/>
              <a:t>.</a:t>
            </a:r>
          </a:p>
          <a:p>
            <a:endParaRPr lang="fr-CA" dirty="0"/>
          </a:p>
          <a:p>
            <a:r>
              <a:rPr lang="fr-CA" dirty="0"/>
              <a:t>5- Composer des phrases d’au moins 5 mots. Et ce, en s’inspirant de mots ou d’images donnés</a:t>
            </a:r>
            <a:r>
              <a:rPr lang="fr-CA" dirty="0" smtClean="0"/>
              <a:t>.</a:t>
            </a:r>
          </a:p>
          <a:p>
            <a:endParaRPr lang="fr-CA" dirty="0"/>
          </a:p>
          <a:p>
            <a:r>
              <a:rPr lang="fr-CA" dirty="0" smtClean="0"/>
              <a:t>6- </a:t>
            </a:r>
            <a:r>
              <a:rPr lang="fr-CA" dirty="0"/>
              <a:t>Écrire un court texte de </a:t>
            </a:r>
            <a:r>
              <a:rPr lang="fr-CA" dirty="0" smtClean="0"/>
              <a:t>5 </a:t>
            </a:r>
            <a:r>
              <a:rPr lang="fr-CA" dirty="0"/>
              <a:t>phrases en suivant des consignes (plan) </a:t>
            </a:r>
            <a:r>
              <a:rPr lang="fr-CA" dirty="0" smtClean="0"/>
              <a:t>données.</a:t>
            </a:r>
            <a:endParaRPr lang="fr-CA" dirty="0"/>
          </a:p>
          <a:p>
            <a:endParaRPr lang="fr-CA" dirty="0"/>
          </a:p>
        </p:txBody>
      </p:sp>
      <p:pic>
        <p:nvPicPr>
          <p:cNvPr id="4098" name="Picture 2" descr="RÃ©sultats de recherche d'images pour Â«Â Ã©criture clipart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728" y="980728"/>
            <a:ext cx="1296144"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85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FC5E-43AE-44C2-8611-D1DEA9019EAA}"/>
              </a:ext>
            </a:extLst>
          </p:cNvPr>
          <p:cNvSpPr>
            <a:spLocks noGrp="1"/>
          </p:cNvSpPr>
          <p:nvPr>
            <p:ph type="title"/>
          </p:nvPr>
        </p:nvSpPr>
        <p:spPr/>
        <p:txBody>
          <a:bodyPr/>
          <a:lstStyle/>
          <a:p>
            <a:r>
              <a:rPr lang="fr-FR"/>
              <a:t>Mathématiques</a:t>
            </a:r>
          </a:p>
        </p:txBody>
      </p:sp>
      <p:sp>
        <p:nvSpPr>
          <p:cNvPr id="3" name="Content Placeholder 2">
            <a:extLst>
              <a:ext uri="{FF2B5EF4-FFF2-40B4-BE49-F238E27FC236}">
                <a16:creationId xmlns:a16="http://schemas.microsoft.com/office/drawing/2014/main" id="{33E7B695-F969-4C2F-B574-C614D686A8AA}"/>
              </a:ext>
            </a:extLst>
          </p:cNvPr>
          <p:cNvSpPr>
            <a:spLocks noGrp="1"/>
          </p:cNvSpPr>
          <p:nvPr>
            <p:ph sz="quarter" idx="1"/>
          </p:nvPr>
        </p:nvSpPr>
        <p:spPr/>
        <p:txBody>
          <a:bodyPr vert="horz" anchor="t">
            <a:normAutofit/>
          </a:bodyPr>
          <a:lstStyle/>
          <a:p>
            <a:r>
              <a:rPr lang="fr-FR" dirty="0"/>
              <a:t>En première année, les nombres de 0 à 100 sont à travailler</a:t>
            </a:r>
          </a:p>
          <a:p>
            <a:r>
              <a:rPr lang="fr-FR" dirty="0" smtClean="0"/>
              <a:t>Utiliser </a:t>
            </a:r>
            <a:r>
              <a:rPr lang="fr-FR" dirty="0"/>
              <a:t>les situations de la vie courant pour réinvestir les apprentissages (lors de la préparation du souper, pour trier, ranger les jouets, en voiture)</a:t>
            </a:r>
          </a:p>
          <a:p>
            <a:r>
              <a:rPr lang="fr-CA" dirty="0"/>
              <a:t>S’assurer que votre enfant ait toujours d’accessible la droite de nombres de 0 à </a:t>
            </a:r>
            <a:r>
              <a:rPr lang="fr-CA" dirty="0" smtClean="0"/>
              <a:t>10 et </a:t>
            </a:r>
            <a:r>
              <a:rPr lang="fr-CA" dirty="0"/>
              <a:t>un tableau de nombres de 0 à </a:t>
            </a:r>
            <a:r>
              <a:rPr lang="fr-CA" dirty="0" smtClean="0"/>
              <a:t>100.</a:t>
            </a:r>
            <a:endParaRPr lang="fr-FR" dirty="0"/>
          </a:p>
          <a:p>
            <a:r>
              <a:rPr lang="fr-CA" dirty="0"/>
              <a:t>R</a:t>
            </a:r>
            <a:r>
              <a:rPr lang="fr-CA" dirty="0" smtClean="0"/>
              <a:t>appeler </a:t>
            </a:r>
            <a:r>
              <a:rPr lang="fr-CA" dirty="0"/>
              <a:t>à votre enfant qu’il peut en tout temps, utiliser ses doigts.</a:t>
            </a:r>
            <a:endParaRPr lang="fr-FR" dirty="0"/>
          </a:p>
        </p:txBody>
      </p:sp>
      <p:pic>
        <p:nvPicPr>
          <p:cNvPr id="6" name="Picture 6" descr="Une image contenant personne, intérieur&#10;&#10;Description générée avec un niveau de confiance très élevé">
            <a:extLst>
              <a:ext uri="{FF2B5EF4-FFF2-40B4-BE49-F238E27FC236}">
                <a16:creationId xmlns:a16="http://schemas.microsoft.com/office/drawing/2014/main" id="{E90800EF-B793-466F-A5B0-1A6F9E80A104}"/>
              </a:ext>
            </a:extLst>
          </p:cNvPr>
          <p:cNvPicPr>
            <a:picLocks noChangeAspect="1"/>
          </p:cNvPicPr>
          <p:nvPr/>
        </p:nvPicPr>
        <p:blipFill>
          <a:blip r:embed="rId2"/>
          <a:stretch>
            <a:fillRect/>
          </a:stretch>
        </p:blipFill>
        <p:spPr>
          <a:xfrm>
            <a:off x="5596689" y="160988"/>
            <a:ext cx="2743200" cy="1442656"/>
          </a:xfrm>
          <a:prstGeom prst="rect">
            <a:avLst/>
          </a:prstGeom>
        </p:spPr>
      </p:pic>
    </p:spTree>
    <p:extLst>
      <p:ext uri="{BB962C8B-B14F-4D97-AF65-F5344CB8AC3E}">
        <p14:creationId xmlns:p14="http://schemas.microsoft.com/office/powerpoint/2010/main" val="203808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Pourquoi des devoirs et des leçons?</a:t>
            </a:r>
            <a:endParaRPr lang="fr-CA" dirty="0"/>
          </a:p>
        </p:txBody>
      </p:sp>
      <p:sp>
        <p:nvSpPr>
          <p:cNvPr id="3" name="Espace réservé du contenu 2"/>
          <p:cNvSpPr>
            <a:spLocks noGrp="1"/>
          </p:cNvSpPr>
          <p:nvPr>
            <p:ph sz="quarter" idx="1"/>
          </p:nvPr>
        </p:nvSpPr>
        <p:spPr/>
        <p:txBody>
          <a:bodyPr anchor="ctr"/>
          <a:lstStyle/>
          <a:p>
            <a:r>
              <a:rPr lang="fr-FR" dirty="0"/>
              <a:t>Pour consolider certains apprentissages.</a:t>
            </a:r>
          </a:p>
          <a:p>
            <a:pPr marL="0" indent="0">
              <a:buNone/>
            </a:pPr>
            <a:endParaRPr lang="fr-FR" dirty="0"/>
          </a:p>
          <a:p>
            <a:r>
              <a:rPr lang="fr-FR" dirty="0"/>
              <a:t>Pour permettre aux parents de suivre l’évolution de leur enfant (faire le pont entre l’école et la maison).</a:t>
            </a:r>
          </a:p>
          <a:p>
            <a:pPr marL="0" indent="0">
              <a:buNone/>
            </a:pPr>
            <a:endParaRPr lang="fr-FR" dirty="0"/>
          </a:p>
          <a:p>
            <a:r>
              <a:rPr lang="fr-FR" dirty="0"/>
              <a:t>Pour observer chez son enfant de belles forces et, parfois certaines difficultés.</a:t>
            </a:r>
          </a:p>
          <a:p>
            <a:endParaRPr lang="fr-CA" dirty="0"/>
          </a:p>
        </p:txBody>
      </p:sp>
      <p:pic>
        <p:nvPicPr>
          <p:cNvPr id="4" name="Picture 4">
            <a:extLst>
              <a:ext uri="{FF2B5EF4-FFF2-40B4-BE49-F238E27FC236}">
                <a16:creationId xmlns:a16="http://schemas.microsoft.com/office/drawing/2014/main" id="{70F68F93-B7C1-4E3C-931D-9F1ABB52EE15}"/>
              </a:ext>
            </a:extLst>
          </p:cNvPr>
          <p:cNvPicPr>
            <a:picLocks noChangeAspect="1"/>
          </p:cNvPicPr>
          <p:nvPr/>
        </p:nvPicPr>
        <p:blipFill>
          <a:blip r:embed="rId2"/>
          <a:stretch>
            <a:fillRect/>
          </a:stretch>
        </p:blipFill>
        <p:spPr>
          <a:xfrm>
            <a:off x="6538412" y="191754"/>
            <a:ext cx="2143125" cy="2143125"/>
          </a:xfrm>
          <a:prstGeom prst="rect">
            <a:avLst/>
          </a:prstGeom>
        </p:spPr>
      </p:pic>
    </p:spTree>
    <p:extLst>
      <p:ext uri="{BB962C8B-B14F-4D97-AF65-F5344CB8AC3E}">
        <p14:creationId xmlns:p14="http://schemas.microsoft.com/office/powerpoint/2010/main" val="4228044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EF1-B274-4A10-B574-06ECAA58767D}"/>
              </a:ext>
            </a:extLst>
          </p:cNvPr>
          <p:cNvSpPr>
            <a:spLocks noGrp="1"/>
          </p:cNvSpPr>
          <p:nvPr>
            <p:ph type="title"/>
          </p:nvPr>
        </p:nvSpPr>
        <p:spPr/>
        <p:txBody>
          <a:bodyPr/>
          <a:lstStyle/>
          <a:p>
            <a:r>
              <a:rPr lang="fr-FR"/>
              <a:t>Le sens du nombre</a:t>
            </a:r>
          </a:p>
        </p:txBody>
      </p:sp>
      <p:sp>
        <p:nvSpPr>
          <p:cNvPr id="3" name="Content Placeholder 2">
            <a:extLst>
              <a:ext uri="{FF2B5EF4-FFF2-40B4-BE49-F238E27FC236}">
                <a16:creationId xmlns:a16="http://schemas.microsoft.com/office/drawing/2014/main" id="{00B24511-B42F-4FF5-B188-55F4F2219419}"/>
              </a:ext>
            </a:extLst>
          </p:cNvPr>
          <p:cNvSpPr>
            <a:spLocks noGrp="1"/>
          </p:cNvSpPr>
          <p:nvPr>
            <p:ph sz="quarter" idx="1"/>
          </p:nvPr>
        </p:nvSpPr>
        <p:spPr>
          <a:xfrm>
            <a:off x="902970" y="1634490"/>
            <a:ext cx="7467600" cy="4873752"/>
          </a:xfrm>
        </p:spPr>
        <p:txBody>
          <a:bodyPr vert="horz" anchor="t">
            <a:normAutofit/>
          </a:bodyPr>
          <a:lstStyle/>
          <a:p>
            <a:pPr marL="0" indent="0">
              <a:buNone/>
            </a:pPr>
            <a:endParaRPr lang="en-US"/>
          </a:p>
          <a:p>
            <a:r>
              <a:rPr lang="fr-FR"/>
              <a:t>Travailler avec des objets concrets (utiliser les intérêts de votre enfant)</a:t>
            </a:r>
            <a:endParaRPr lang="en-US"/>
          </a:p>
          <a:p>
            <a:r>
              <a:rPr lang="fr-FR"/>
              <a:t>Donner une méthode de travail à votre enfant, quand il compte, faire des regroupements ou déplacer les objets pour éviter les erreurs</a:t>
            </a:r>
          </a:p>
          <a:p>
            <a:r>
              <a:rPr lang="fr-FR"/>
              <a:t>À l'écrit, bifer ou faire des barres lorsque c'est compté</a:t>
            </a:r>
            <a:endParaRPr lang="fr-FR" dirty="0"/>
          </a:p>
        </p:txBody>
      </p:sp>
      <p:pic>
        <p:nvPicPr>
          <p:cNvPr id="4" name="Picture 4">
            <a:extLst>
              <a:ext uri="{FF2B5EF4-FFF2-40B4-BE49-F238E27FC236}">
                <a16:creationId xmlns:a16="http://schemas.microsoft.com/office/drawing/2014/main" id="{0C3A55E9-20F6-484F-98F7-221D8268A023}"/>
              </a:ext>
            </a:extLst>
          </p:cNvPr>
          <p:cNvPicPr>
            <a:picLocks noChangeAspect="1"/>
          </p:cNvPicPr>
          <p:nvPr/>
        </p:nvPicPr>
        <p:blipFill>
          <a:blip r:embed="rId2"/>
          <a:stretch>
            <a:fillRect/>
          </a:stretch>
        </p:blipFill>
        <p:spPr>
          <a:xfrm>
            <a:off x="3260558" y="5081036"/>
            <a:ext cx="3986463" cy="1287981"/>
          </a:xfrm>
          <a:prstGeom prst="rect">
            <a:avLst/>
          </a:prstGeom>
        </p:spPr>
      </p:pic>
      <p:pic>
        <p:nvPicPr>
          <p:cNvPr id="6" name="Picture 6" descr="Une image contenant intérieur, petit, enfant, personne&#10;&#10;Description générée avec un niveau de confiance élevé">
            <a:extLst>
              <a:ext uri="{FF2B5EF4-FFF2-40B4-BE49-F238E27FC236}">
                <a16:creationId xmlns:a16="http://schemas.microsoft.com/office/drawing/2014/main" id="{97AD9F07-7697-4DD7-AEF7-EDE9F846CC50}"/>
              </a:ext>
            </a:extLst>
          </p:cNvPr>
          <p:cNvPicPr>
            <a:picLocks noChangeAspect="1"/>
          </p:cNvPicPr>
          <p:nvPr/>
        </p:nvPicPr>
        <p:blipFill>
          <a:blip r:embed="rId3"/>
          <a:stretch>
            <a:fillRect/>
          </a:stretch>
        </p:blipFill>
        <p:spPr>
          <a:xfrm>
            <a:off x="5556584" y="195393"/>
            <a:ext cx="2522622" cy="1905241"/>
          </a:xfrm>
          <a:prstGeom prst="rect">
            <a:avLst/>
          </a:prstGeom>
        </p:spPr>
      </p:pic>
    </p:spTree>
    <p:extLst>
      <p:ext uri="{BB962C8B-B14F-4D97-AF65-F5344CB8AC3E}">
        <p14:creationId xmlns:p14="http://schemas.microsoft.com/office/powerpoint/2010/main" val="108545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BA21-FB1A-46CB-BDD3-480D137AAB60}"/>
              </a:ext>
            </a:extLst>
          </p:cNvPr>
          <p:cNvSpPr>
            <a:spLocks noGrp="1"/>
          </p:cNvSpPr>
          <p:nvPr>
            <p:ph type="title"/>
          </p:nvPr>
        </p:nvSpPr>
        <p:spPr/>
        <p:txBody>
          <a:bodyPr/>
          <a:lstStyle/>
          <a:p>
            <a:r>
              <a:rPr lang="fr-FR"/>
              <a:t>LE SENS DU NOMBRE</a:t>
            </a:r>
          </a:p>
        </p:txBody>
      </p:sp>
      <p:sp>
        <p:nvSpPr>
          <p:cNvPr id="3" name="Content Placeholder 2">
            <a:extLst>
              <a:ext uri="{FF2B5EF4-FFF2-40B4-BE49-F238E27FC236}">
                <a16:creationId xmlns:a16="http://schemas.microsoft.com/office/drawing/2014/main" id="{B7D1D073-6C21-4FA7-945D-9464BA8D9276}"/>
              </a:ext>
            </a:extLst>
          </p:cNvPr>
          <p:cNvSpPr>
            <a:spLocks noGrp="1"/>
          </p:cNvSpPr>
          <p:nvPr>
            <p:ph sz="quarter" idx="1"/>
          </p:nvPr>
        </p:nvSpPr>
        <p:spPr/>
        <p:txBody>
          <a:bodyPr vert="horz" anchor="t">
            <a:normAutofit/>
          </a:bodyPr>
          <a:lstStyle/>
          <a:p>
            <a:r>
              <a:rPr lang="fr-FR" dirty="0"/>
              <a:t>Comment aborder l’apprentissage des nombres</a:t>
            </a:r>
            <a:r>
              <a:rPr lang="fr-FR" dirty="0" smtClean="0"/>
              <a:t>?</a:t>
            </a:r>
          </a:p>
          <a:p>
            <a:pPr marL="0" indent="0">
              <a:buNone/>
            </a:pPr>
            <a:endParaRPr lang="en-US" dirty="0"/>
          </a:p>
          <a:p>
            <a:pPr lvl="1"/>
            <a:r>
              <a:rPr lang="fr-FR" dirty="0"/>
              <a:t> Faire chanter la comptine des nombres en demandant à l’enfant de suivre avec son doigt un nombre à la fois. Différentes chansons imagées sont disponibles sur internet.</a:t>
            </a:r>
            <a:endParaRPr lang="en-US" dirty="0"/>
          </a:p>
          <a:p>
            <a:pPr lvl="1"/>
            <a:endParaRPr lang="fr-FR" dirty="0"/>
          </a:p>
          <a:p>
            <a:pPr marL="365760" lvl="1" indent="0">
              <a:buNone/>
            </a:pPr>
            <a:endParaRPr lang="fr-FR" dirty="0"/>
          </a:p>
          <a:p>
            <a:pPr lvl="1"/>
            <a:r>
              <a:rPr lang="fr-FR" dirty="0"/>
              <a:t>Vous pouvez pratiquer le tracé des nombres en utilisant les mêmes astuces que pour l'écriture des mots.</a:t>
            </a:r>
          </a:p>
        </p:txBody>
      </p:sp>
      <p:pic>
        <p:nvPicPr>
          <p:cNvPr id="6" name="Picture 6" descr="Une image contenant jouet, LEGO&#10;&#10;Description générée avec un niveau de confiance élevé">
            <a:extLst>
              <a:ext uri="{FF2B5EF4-FFF2-40B4-BE49-F238E27FC236}">
                <a16:creationId xmlns:a16="http://schemas.microsoft.com/office/drawing/2014/main" id="{7513E8B5-D4DC-4FBE-845E-D2AD936B67FD}"/>
              </a:ext>
            </a:extLst>
          </p:cNvPr>
          <p:cNvPicPr>
            <a:picLocks noChangeAspect="1"/>
          </p:cNvPicPr>
          <p:nvPr/>
        </p:nvPicPr>
        <p:blipFill>
          <a:blip r:embed="rId2"/>
          <a:stretch>
            <a:fillRect/>
          </a:stretch>
        </p:blipFill>
        <p:spPr>
          <a:xfrm>
            <a:off x="5586663" y="271723"/>
            <a:ext cx="2392279" cy="1331475"/>
          </a:xfrm>
          <a:prstGeom prst="rect">
            <a:avLst/>
          </a:prstGeom>
        </p:spPr>
      </p:pic>
    </p:spTree>
    <p:extLst>
      <p:ext uri="{BB962C8B-B14F-4D97-AF65-F5344CB8AC3E}">
        <p14:creationId xmlns:p14="http://schemas.microsoft.com/office/powerpoint/2010/main" val="3021306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5816-7DD5-4320-BA99-12CDF2959140}"/>
              </a:ext>
            </a:extLst>
          </p:cNvPr>
          <p:cNvSpPr>
            <a:spLocks noGrp="1"/>
          </p:cNvSpPr>
          <p:nvPr>
            <p:ph type="title"/>
          </p:nvPr>
        </p:nvSpPr>
        <p:spPr/>
        <p:txBody>
          <a:bodyPr/>
          <a:lstStyle/>
          <a:p>
            <a:r>
              <a:rPr lang="fr-FR"/>
              <a:t>Renforcements</a:t>
            </a:r>
          </a:p>
        </p:txBody>
      </p:sp>
      <p:sp>
        <p:nvSpPr>
          <p:cNvPr id="3" name="Content Placeholder 2">
            <a:extLst>
              <a:ext uri="{FF2B5EF4-FFF2-40B4-BE49-F238E27FC236}">
                <a16:creationId xmlns:a16="http://schemas.microsoft.com/office/drawing/2014/main" id="{C442D0FF-6C9B-46DF-915A-88B24158A9C7}"/>
              </a:ext>
            </a:extLst>
          </p:cNvPr>
          <p:cNvSpPr>
            <a:spLocks noGrp="1"/>
          </p:cNvSpPr>
          <p:nvPr>
            <p:ph sz="quarter" idx="1"/>
          </p:nvPr>
        </p:nvSpPr>
        <p:spPr/>
        <p:txBody>
          <a:bodyPr vert="horz" anchor="t">
            <a:normAutofit/>
          </a:bodyPr>
          <a:lstStyle/>
          <a:p>
            <a:r>
              <a:rPr lang="fr-FR" dirty="0"/>
              <a:t>N'ayez pas peur de féliciter et d'encourager votre enfant, les leçons doivent être un moment positif avec vous</a:t>
            </a:r>
            <a:endParaRPr lang="fr-FR"/>
          </a:p>
          <a:p>
            <a:r>
              <a:rPr lang="fr-FR" dirty="0"/>
              <a:t>Utiliser une minuterie ou un timer pour illuster le temps des leçons</a:t>
            </a:r>
          </a:p>
          <a:p>
            <a:r>
              <a:rPr lang="fr-FR" dirty="0"/>
              <a:t>Visiter régulièrement la bibliothèque avec votre enfant</a:t>
            </a:r>
          </a:p>
          <a:p>
            <a:r>
              <a:rPr lang="fr-FR" dirty="0"/>
              <a:t>Lire à voix haute</a:t>
            </a:r>
          </a:p>
          <a:p>
            <a:r>
              <a:rPr lang="fr-FR" dirty="0"/>
              <a:t>Lire un livre en même temps que son enfant (établir un moment de lecture pour toute la famille)</a:t>
            </a:r>
          </a:p>
          <a:p>
            <a:pPr marL="0" indent="0">
              <a:buNone/>
            </a:pPr>
            <a:endParaRPr lang="fr-FR" dirty="0"/>
          </a:p>
          <a:p>
            <a:pPr lvl="1"/>
            <a:endParaRPr lang="fr-FR" dirty="0"/>
          </a:p>
          <a:p>
            <a:endParaRPr lang="fr-FR" dirty="0"/>
          </a:p>
        </p:txBody>
      </p:sp>
      <p:sp>
        <p:nvSpPr>
          <p:cNvPr id="4" name="TextBox 3">
            <a:extLst>
              <a:ext uri="{FF2B5EF4-FFF2-40B4-BE49-F238E27FC236}">
                <a16:creationId xmlns:a16="http://schemas.microsoft.com/office/drawing/2014/main" id="{425F1B56-ECA4-4094-847F-D82BF3C9942A}"/>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Arial"/>
            </a:endParaRPr>
          </a:p>
        </p:txBody>
      </p:sp>
      <p:pic>
        <p:nvPicPr>
          <p:cNvPr id="5" name="Picture 5" descr="Une image contenant personne, table, intérieur, homme&#10;&#10;Description générée avec un niveau de confiance très élevé">
            <a:extLst>
              <a:ext uri="{FF2B5EF4-FFF2-40B4-BE49-F238E27FC236}">
                <a16:creationId xmlns:a16="http://schemas.microsoft.com/office/drawing/2014/main" id="{70AD5363-AC78-4D82-8D33-6B35D149358A}"/>
              </a:ext>
            </a:extLst>
          </p:cNvPr>
          <p:cNvPicPr>
            <a:picLocks noChangeAspect="1"/>
          </p:cNvPicPr>
          <p:nvPr/>
        </p:nvPicPr>
        <p:blipFill>
          <a:blip r:embed="rId2"/>
          <a:stretch>
            <a:fillRect/>
          </a:stretch>
        </p:blipFill>
        <p:spPr>
          <a:xfrm>
            <a:off x="4694321" y="122121"/>
            <a:ext cx="2743200" cy="1440180"/>
          </a:xfrm>
          <a:prstGeom prst="rect">
            <a:avLst/>
          </a:prstGeom>
        </p:spPr>
      </p:pic>
    </p:spTree>
    <p:extLst>
      <p:ext uri="{BB962C8B-B14F-4D97-AF65-F5344CB8AC3E}">
        <p14:creationId xmlns:p14="http://schemas.microsoft.com/office/powerpoint/2010/main" val="2282545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967C-8919-4EE1-8953-E70C04922650}"/>
              </a:ext>
            </a:extLst>
          </p:cNvPr>
          <p:cNvSpPr>
            <a:spLocks noGrp="1"/>
          </p:cNvSpPr>
          <p:nvPr>
            <p:ph type="title"/>
          </p:nvPr>
        </p:nvSpPr>
        <p:spPr/>
        <p:txBody>
          <a:bodyPr/>
          <a:lstStyle/>
          <a:p>
            <a:r>
              <a:rPr lang="fr-FR" dirty="0"/>
              <a:t>Proposition de sites web à visiter avec votre enfant</a:t>
            </a:r>
          </a:p>
        </p:txBody>
      </p:sp>
      <p:sp>
        <p:nvSpPr>
          <p:cNvPr id="3" name="Content Placeholder 2">
            <a:extLst>
              <a:ext uri="{FF2B5EF4-FFF2-40B4-BE49-F238E27FC236}">
                <a16:creationId xmlns:a16="http://schemas.microsoft.com/office/drawing/2014/main" id="{AE1F4F6A-E0E0-446D-B42B-2A2460049547}"/>
              </a:ext>
            </a:extLst>
          </p:cNvPr>
          <p:cNvSpPr>
            <a:spLocks noGrp="1"/>
          </p:cNvSpPr>
          <p:nvPr>
            <p:ph sz="quarter" idx="1"/>
          </p:nvPr>
        </p:nvSpPr>
        <p:spPr>
          <a:xfrm>
            <a:off x="457200" y="1600200"/>
            <a:ext cx="8620626" cy="4873752"/>
          </a:xfrm>
        </p:spPr>
        <p:txBody>
          <a:bodyPr vert="horz" anchor="t">
            <a:normAutofit/>
          </a:bodyPr>
          <a:lstStyle/>
          <a:p>
            <a:r>
              <a:rPr lang="fr-FR" dirty="0"/>
              <a:t>Lecture / écriture:</a:t>
            </a:r>
          </a:p>
          <a:p>
            <a:r>
              <a:rPr lang="fr-FR" sz="1800" dirty="0">
                <a:ea typeface="+mn-lt"/>
                <a:cs typeface="+mn-lt"/>
                <a:hlinkClick r:id="rId2"/>
              </a:rPr>
              <a:t>https://www.clicmaclasse.fr/</a:t>
            </a:r>
            <a:endParaRPr lang="fr-FR" sz="1800"/>
          </a:p>
          <a:p>
            <a:r>
              <a:rPr lang="fr-FR" sz="1800" dirty="0">
                <a:ea typeface="+mn-lt"/>
                <a:cs typeface="+mn-lt"/>
                <a:hlinkClick r:id="rId3"/>
              </a:rPr>
              <a:t>https://samamuse.ca/</a:t>
            </a:r>
            <a:endParaRPr lang="fr-FR" sz="1800">
              <a:ea typeface="+mn-lt"/>
              <a:cs typeface="+mn-lt"/>
            </a:endParaRPr>
          </a:p>
          <a:p>
            <a:r>
              <a:rPr lang="fr-FR" sz="1800" dirty="0">
                <a:ea typeface="+mn-lt"/>
                <a:cs typeface="+mn-lt"/>
                <a:hlinkClick r:id="rId4"/>
              </a:rPr>
              <a:t>https://www.logicieleducatif.fr/</a:t>
            </a:r>
            <a:endParaRPr lang="fr-FR" sz="1800"/>
          </a:p>
          <a:p>
            <a:r>
              <a:rPr lang="fr-FR" sz="1800" dirty="0">
                <a:ea typeface="+mn-lt"/>
                <a:cs typeface="+mn-lt"/>
                <a:hlinkClick r:id="rId5"/>
              </a:rPr>
              <a:t>https://www.lasouris-web.org/primaire/francais.html</a:t>
            </a:r>
            <a:endParaRPr lang="fr-FR" sz="1800"/>
          </a:p>
          <a:p>
            <a:r>
              <a:rPr lang="fr-FR" sz="1800" dirty="0">
                <a:ea typeface="+mn-lt"/>
                <a:cs typeface="+mn-lt"/>
                <a:hlinkClick r:id="rId6"/>
              </a:rPr>
              <a:t>http://www.pepit.be/</a:t>
            </a:r>
            <a:endParaRPr lang="fr-FR" sz="1800" dirty="0"/>
          </a:p>
          <a:p>
            <a:endParaRPr lang="fr-FR" dirty="0"/>
          </a:p>
          <a:p>
            <a:r>
              <a:rPr lang="fr-FR" dirty="0"/>
              <a:t>Mathématiques:</a:t>
            </a:r>
          </a:p>
          <a:p>
            <a:r>
              <a:rPr lang="fr-FR" sz="1600" dirty="0">
                <a:ea typeface="+mn-lt"/>
                <a:cs typeface="+mn-lt"/>
                <a:hlinkClick r:id="rId7"/>
              </a:rPr>
              <a:t>https://www.logicieleducatif.fr/math.php</a:t>
            </a:r>
            <a:endParaRPr lang="fr-FR" sz="1600">
              <a:ea typeface="+mn-lt"/>
              <a:cs typeface="+mn-lt"/>
            </a:endParaRPr>
          </a:p>
          <a:p>
            <a:r>
              <a:rPr lang="fr-FR" sz="1600" dirty="0">
                <a:ea typeface="+mn-lt"/>
                <a:cs typeface="+mn-lt"/>
                <a:hlinkClick r:id="rId8"/>
              </a:rPr>
              <a:t>https://www.lasouris-web.org/primaire/math.html</a:t>
            </a:r>
            <a:endParaRPr lang="fr-FR" sz="1600">
              <a:ea typeface="+mn-lt"/>
              <a:cs typeface="+mn-lt"/>
            </a:endParaRPr>
          </a:p>
          <a:p>
            <a:r>
              <a:rPr lang="fr-FR" sz="1600" dirty="0">
                <a:ea typeface="+mn-lt"/>
                <a:cs typeface="+mn-lt"/>
                <a:hlinkClick r:id="rId9"/>
              </a:rPr>
              <a:t>http://www.alloprof.qc.ca/Pages/jeux.aspx</a:t>
            </a:r>
            <a:endParaRPr lang="fr-FR" sz="1600">
              <a:ea typeface="+mn-lt"/>
              <a:cs typeface="+mn-lt"/>
            </a:endParaRPr>
          </a:p>
          <a:p>
            <a:r>
              <a:rPr lang="fr-FR" sz="1600" dirty="0">
                <a:ea typeface="+mn-lt"/>
                <a:cs typeface="+mn-lt"/>
                <a:hlinkClick r:id="rId10"/>
              </a:rPr>
              <a:t>http://www.learnalberta.ca/content/mfam3/flash/index.html</a:t>
            </a:r>
            <a:endParaRPr lang="fr-FR" sz="1600">
              <a:ea typeface="+mn-lt"/>
              <a:cs typeface="+mn-lt"/>
            </a:endParaRPr>
          </a:p>
          <a:p>
            <a:r>
              <a:rPr lang="fr-FR" sz="1600" dirty="0">
                <a:ea typeface="+mn-lt"/>
                <a:cs typeface="+mn-lt"/>
                <a:hlinkClick r:id="rId11"/>
              </a:rPr>
              <a:t>http://www.attrape-nombres.com/an/home.php?lang=fr</a:t>
            </a:r>
            <a:endParaRPr lang="fr-FR" sz="1600" dirty="0"/>
          </a:p>
        </p:txBody>
      </p:sp>
      <p:pic>
        <p:nvPicPr>
          <p:cNvPr id="4" name="Picture 4">
            <a:extLst>
              <a:ext uri="{FF2B5EF4-FFF2-40B4-BE49-F238E27FC236}">
                <a16:creationId xmlns:a16="http://schemas.microsoft.com/office/drawing/2014/main" id="{E8D3A501-E18B-4260-9D20-23D386286032}"/>
              </a:ext>
            </a:extLst>
          </p:cNvPr>
          <p:cNvPicPr>
            <a:picLocks noChangeAspect="1"/>
          </p:cNvPicPr>
          <p:nvPr/>
        </p:nvPicPr>
        <p:blipFill>
          <a:blip r:embed="rId12"/>
          <a:stretch>
            <a:fillRect/>
          </a:stretch>
        </p:blipFill>
        <p:spPr>
          <a:xfrm>
            <a:off x="5606716" y="1109392"/>
            <a:ext cx="2743200" cy="1831848"/>
          </a:xfrm>
          <a:prstGeom prst="rect">
            <a:avLst/>
          </a:prstGeom>
        </p:spPr>
      </p:pic>
    </p:spTree>
    <p:extLst>
      <p:ext uri="{BB962C8B-B14F-4D97-AF65-F5344CB8AC3E}">
        <p14:creationId xmlns:p14="http://schemas.microsoft.com/office/powerpoint/2010/main" val="212817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65CC-6BDE-4B83-8A75-58E7BCB8900D}"/>
              </a:ext>
            </a:extLst>
          </p:cNvPr>
          <p:cNvSpPr>
            <a:spLocks noGrp="1"/>
          </p:cNvSpPr>
          <p:nvPr>
            <p:ph type="title"/>
          </p:nvPr>
        </p:nvSpPr>
        <p:spPr/>
        <p:txBody>
          <a:bodyPr/>
          <a:lstStyle/>
          <a:p>
            <a:r>
              <a:rPr lang="fr-FR"/>
              <a:t>Schéma du tracé des lettres majuscules et minuscules</a:t>
            </a:r>
          </a:p>
        </p:txBody>
      </p:sp>
      <p:pic>
        <p:nvPicPr>
          <p:cNvPr id="6" name="Picture 6" descr="Une image contenant texte&#10;&#10;Description générée avec un niveau de confiance très élevé">
            <a:extLst>
              <a:ext uri="{FF2B5EF4-FFF2-40B4-BE49-F238E27FC236}">
                <a16:creationId xmlns:a16="http://schemas.microsoft.com/office/drawing/2014/main" id="{8260EEE7-9582-4B74-BB45-6876E910883F}"/>
              </a:ext>
            </a:extLst>
          </p:cNvPr>
          <p:cNvPicPr>
            <a:picLocks noGrp="1" noChangeAspect="1"/>
          </p:cNvPicPr>
          <p:nvPr>
            <p:ph sz="quarter" idx="1"/>
          </p:nvPr>
        </p:nvPicPr>
        <p:blipFill rotWithShape="1">
          <a:blip r:embed="rId2"/>
          <a:srcRect l="3382" t="7804" r="5072" b="8893"/>
          <a:stretch/>
        </p:blipFill>
        <p:spPr>
          <a:xfrm>
            <a:off x="2343290" y="1419728"/>
            <a:ext cx="4207128" cy="5104203"/>
          </a:xfrm>
          <a:prstGeom prst="rect">
            <a:avLst/>
          </a:prstGeom>
        </p:spPr>
      </p:pic>
    </p:spTree>
    <p:extLst>
      <p:ext uri="{BB962C8B-B14F-4D97-AF65-F5344CB8AC3E}">
        <p14:creationId xmlns:p14="http://schemas.microsoft.com/office/powerpoint/2010/main" val="308644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ttachments.office.net/owa/houlev@edu.csdraveurs.qc.ca/service.svc/s/GetAttachmentThumbnail?id=AAMkADU5ZTBkMzliLTdlZTItNGY2Zi05MjJlLWI4NzJiNDk1NTE2NABGAAAAAADrsX%2B0KJNkSaotGFGJ%2FwZrBwDZA4JiZdwRQb94UJ8IqhAXAAAAAAEMAADZA4JiZdwRQb94UJ8IqhAXAAQx%2FtmSAAABEgAQAGzYLfHyssxGtzYJfGhpdHc%3D&amp;thumbnailType=2&amp;owa=outlook.office365.com&amp;scriptVer=2019060301.15&amp;X-OWA-CANARY=8S2OUzoixUGiJmwrHJGdbXAy3mEw8NYY-MsUmKySomnmUetaEUftJfDVoSUKChZIjUQtwXXN1lg.&amp;token=eyJhbGciOiJSUzI1NiIsImtpZCI6IjA2MDBGOUY2NzQ2MjA3MzdFNzM0MDRFMjg3QzQ1QTgxOENCN0NFQjgiLCJ4NXQiOiJCZ0Q1OW5SaUJ6Zm5OQVRpaDhSYWdZeTN6cmciLCJ0eXAiOiJKV1QifQ.eyJ2ZXIiOiJFeGNoYW5nZS5DYWxsYmFjay5WMSIsImFwcGN0eHNlbmRlciI6Ik93YURvd25sb2FkQGViOTkyMDdkLWQ4ODgtNGQyMS1hM2RjLTFiNTNmMmQxNWFiMCIsImFwcGN0eCI6IntcIm1zZXhjaHByb3RcIjpcIm93YVwiLFwicHJpbWFyeXNpZFwiOlwiUy0xLTUtMjEtMzk3MTk1Njc4LTE5Njk2ODYyMzEtMjIyNjQ2NTkwLTcyNzMxNTZcIixcInB1aWRcIjpcIjExNTM3NjU5MzE4OTA1MDI4MDFcIixcIm9pZFwiOlwiNTg2YmNmZWEtNzQyYy00M2I0LTlhYWQtYTczYjRhN2Y4YTJjXCIsXCJzY29wZVwiOlwiT3dhRG93bmxvYWRcIn0iLCJuYmYiOjE1NjA0NTE5MDMsImV4cCI6MTU2MDQ1MjUwMywiaXNzIjoiMDAwMDAwMDItMDAwMC0wZmYxLWNlMDAtMDAwMDAwMDAwMDAwQGViOTkyMDdkLWQ4ODgtNGQyMS1hM2RjLTFiNTNmMmQxNWFiMCIsImF1ZCI6IjAwMDAwMDAyLTAwMDAtMGZmMS1jZTAwLTAwMDAwMDAwMDAwMC9hdHRhY2htZW50cy5vZmZpY2UubmV0QGViOTkyMDdkLWQ4ODgtNGQyMS1hM2RjLTFiNTNmMmQxNWFiMCJ9.Ok3AGmIEiiUlbsSCmGPli_4-x3u4jq2hPh3VSWk5Z4EJEE-7R2C7XQxhhbaIYdwH8i1poCbDF_IlEmiMe6CBGxpxvbNyjTnAlY76J944h9Od-Uvf9a5487YwhmxITYIR_THiAg5RJS8ZmZ_ygls_c3v2A_CRr0nTnk4O2kcXavgeouqlG0bpjtt_TIGciRBA0WpiNTgk55nyIrOVyYryrZOj1-cYiRI4AfAgiNMzzqKtIgOfAd3Hf_msEqql1qPkbHHsUOCvx9-5-JWiqlToOiQEamlPCdMz5tjOvONsCQFnuYFOdLZWdjcGLjz_v6lTV8yz3BH8b6x5hkFA8_5XuQ&amp;animation=tru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4608512" cy="614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82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47F0-2A5A-4EB4-950C-17954B13346B}"/>
              </a:ext>
            </a:extLst>
          </p:cNvPr>
          <p:cNvSpPr>
            <a:spLocks noGrp="1"/>
          </p:cNvSpPr>
          <p:nvPr>
            <p:ph type="title"/>
          </p:nvPr>
        </p:nvSpPr>
        <p:spPr/>
        <p:txBody>
          <a:bodyPr/>
          <a:lstStyle/>
          <a:p>
            <a:r>
              <a:rPr lang="fr-FR"/>
              <a:t>Chiffrier</a:t>
            </a:r>
          </a:p>
        </p:txBody>
      </p:sp>
      <p:pic>
        <p:nvPicPr>
          <p:cNvPr id="4" name="Picture 4" descr="Une image contenant blanc, grand&#10;&#10;Description générée avec un niveau de confiance élevé">
            <a:extLst>
              <a:ext uri="{FF2B5EF4-FFF2-40B4-BE49-F238E27FC236}">
                <a16:creationId xmlns:a16="http://schemas.microsoft.com/office/drawing/2014/main" id="{FC90D152-9908-4E5A-91B8-795A141B27E7}"/>
              </a:ext>
            </a:extLst>
          </p:cNvPr>
          <p:cNvPicPr>
            <a:picLocks noGrp="1" noChangeAspect="1"/>
          </p:cNvPicPr>
          <p:nvPr>
            <p:ph sz="quarter" idx="1"/>
          </p:nvPr>
        </p:nvPicPr>
        <p:blipFill>
          <a:blip r:embed="rId2"/>
          <a:stretch>
            <a:fillRect/>
          </a:stretch>
        </p:blipFill>
        <p:spPr>
          <a:xfrm>
            <a:off x="1795462" y="1689163"/>
            <a:ext cx="4791075" cy="4695825"/>
          </a:xfrm>
          <a:prstGeom prst="rect">
            <a:avLst/>
          </a:prstGeom>
        </p:spPr>
      </p:pic>
    </p:spTree>
    <p:extLst>
      <p:ext uri="{BB962C8B-B14F-4D97-AF65-F5344CB8AC3E}">
        <p14:creationId xmlns:p14="http://schemas.microsoft.com/office/powerpoint/2010/main" val="171314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Organisation</a:t>
            </a:r>
          </a:p>
        </p:txBody>
      </p:sp>
      <p:sp>
        <p:nvSpPr>
          <p:cNvPr id="3" name="Espace réservé du contenu 2"/>
          <p:cNvSpPr>
            <a:spLocks noGrp="1"/>
          </p:cNvSpPr>
          <p:nvPr>
            <p:ph sz="quarter" idx="1"/>
          </p:nvPr>
        </p:nvSpPr>
        <p:spPr/>
        <p:txBody>
          <a:bodyPr vert="horz" anchor="t">
            <a:normAutofit fontScale="92500" lnSpcReduction="20000"/>
          </a:bodyPr>
          <a:lstStyle/>
          <a:p>
            <a:r>
              <a:rPr lang="fr-CA" dirty="0"/>
              <a:t>a) Temps requis.</a:t>
            </a:r>
          </a:p>
          <a:p>
            <a:pPr lvl="1"/>
            <a:r>
              <a:rPr lang="fr-FR" dirty="0"/>
              <a:t>En première année le temps requis pour les devoirs et leçons oscille entre </a:t>
            </a:r>
            <a:r>
              <a:rPr lang="fr-FR" dirty="0" smtClean="0"/>
              <a:t>20 </a:t>
            </a:r>
            <a:r>
              <a:rPr lang="fr-FR" dirty="0"/>
              <a:t>à </a:t>
            </a:r>
            <a:r>
              <a:rPr lang="fr-FR" dirty="0" smtClean="0"/>
              <a:t>30 </a:t>
            </a:r>
            <a:r>
              <a:rPr lang="fr-FR" dirty="0"/>
              <a:t>minutes par soir. Temps auquel on peut ajouter un 5 à 10 minutes de lecture.</a:t>
            </a:r>
            <a:endParaRPr lang="fr-CA" dirty="0"/>
          </a:p>
          <a:p>
            <a:pPr lvl="1"/>
            <a:endParaRPr lang="fr-CA" dirty="0"/>
          </a:p>
          <a:p>
            <a:r>
              <a:rPr lang="fr-FR" dirty="0"/>
              <a:t>b) Structure.</a:t>
            </a:r>
          </a:p>
          <a:p>
            <a:pPr lvl="1"/>
            <a:r>
              <a:rPr lang="fr-FR" dirty="0"/>
              <a:t>Il n’y a pas de moment miracle et prescrit pour la réalisation des devoirs et leçons. Ce qui importe, c’est d’établir une routine claire qui convient à votre situation et d’y tenir le plus possible. Certains préfèrent s’y mettre avant l’heure du souper, d’autres opteront pour la période après le souper.</a:t>
            </a:r>
          </a:p>
          <a:p>
            <a:pPr lvl="1"/>
            <a:r>
              <a:rPr lang="fr-FR" dirty="0"/>
              <a:t>Le plan de travail étant </a:t>
            </a:r>
            <a:r>
              <a:rPr lang="fr-FR" dirty="0" smtClean="0"/>
              <a:t>du mercredi au mardi, </a:t>
            </a:r>
            <a:r>
              <a:rPr lang="fr-FR" dirty="0"/>
              <a:t>cela vous permet également d’étaler son contenu lors des deux journées de fin de semaine.	</a:t>
            </a:r>
          </a:p>
          <a:p>
            <a:pPr lvl="1"/>
            <a:r>
              <a:rPr lang="fr-FR" dirty="0"/>
              <a:t>Il est conseillé de commencer par ce qui est plus ardu pour l’enfant, car il sera dans de meilleures dispositions pour collaborer.</a:t>
            </a:r>
          </a:p>
          <a:p>
            <a:pPr marL="365760" lvl="1" indent="0">
              <a:buNone/>
            </a:pPr>
            <a:endParaRPr lang="fr-CA" dirty="0"/>
          </a:p>
        </p:txBody>
      </p:sp>
      <p:pic>
        <p:nvPicPr>
          <p:cNvPr id="4" name="Picture 4" descr="Une image contenant périphérique, jauge&#10;&#10;Description générée avec un niveau de confiance très élevé">
            <a:extLst>
              <a:ext uri="{FF2B5EF4-FFF2-40B4-BE49-F238E27FC236}">
                <a16:creationId xmlns:a16="http://schemas.microsoft.com/office/drawing/2014/main" id="{8B7CD058-BDA0-4EA4-8235-1749ADA0A8E4}"/>
              </a:ext>
            </a:extLst>
          </p:cNvPr>
          <p:cNvPicPr>
            <a:picLocks noChangeAspect="1"/>
          </p:cNvPicPr>
          <p:nvPr/>
        </p:nvPicPr>
        <p:blipFill>
          <a:blip r:embed="rId2"/>
          <a:stretch>
            <a:fillRect/>
          </a:stretch>
        </p:blipFill>
        <p:spPr>
          <a:xfrm>
            <a:off x="6057901" y="54143"/>
            <a:ext cx="2432385" cy="1826795"/>
          </a:xfrm>
          <a:prstGeom prst="rect">
            <a:avLst/>
          </a:prstGeom>
        </p:spPr>
      </p:pic>
    </p:spTree>
    <p:extLst>
      <p:ext uri="{BB962C8B-B14F-4D97-AF65-F5344CB8AC3E}">
        <p14:creationId xmlns:p14="http://schemas.microsoft.com/office/powerpoint/2010/main" val="328097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fr-FR" dirty="0"/>
              <a:t>c) Endroit.</a:t>
            </a:r>
          </a:p>
          <a:p>
            <a:pPr lvl="1"/>
            <a:r>
              <a:rPr lang="fr-FR" dirty="0"/>
              <a:t>Il est important de choisir un lieu calme loin des sources de distraction sonores et visuelles (télé, jeux vidéo…) et bien éclairé.</a:t>
            </a:r>
          </a:p>
          <a:p>
            <a:pPr lvl="1"/>
            <a:endParaRPr lang="fr-FR" dirty="0"/>
          </a:p>
          <a:p>
            <a:r>
              <a:rPr lang="fr-FR" dirty="0"/>
              <a:t>d) Matériel / outils de travail.</a:t>
            </a:r>
          </a:p>
          <a:p>
            <a:pPr lvl="1"/>
            <a:r>
              <a:rPr lang="fr-FR" dirty="0"/>
              <a:t>Prévoir un coffret avec des crayons à la mine, des gommes à effacer, des surligneurs et des crayons de couleur de bois puisque les élèves n’apportent pas leurs outils de travail à la maison.</a:t>
            </a:r>
          </a:p>
          <a:p>
            <a:pPr marL="365760" lvl="1" indent="0">
              <a:buNone/>
            </a:pPr>
            <a:endParaRPr lang="fr-FR" dirty="0"/>
          </a:p>
          <a:p>
            <a:endParaRPr lang="fr-CA" dirty="0"/>
          </a:p>
        </p:txBody>
      </p:sp>
      <p:pic>
        <p:nvPicPr>
          <p:cNvPr id="4" name="Picture 4">
            <a:extLst>
              <a:ext uri="{FF2B5EF4-FFF2-40B4-BE49-F238E27FC236}">
                <a16:creationId xmlns:a16="http://schemas.microsoft.com/office/drawing/2014/main" id="{D3340E1A-65D5-4653-A4CA-F189E36B920E}"/>
              </a:ext>
            </a:extLst>
          </p:cNvPr>
          <p:cNvPicPr>
            <a:picLocks noChangeAspect="1"/>
          </p:cNvPicPr>
          <p:nvPr/>
        </p:nvPicPr>
        <p:blipFill>
          <a:blip r:embed="rId2"/>
          <a:stretch>
            <a:fillRect/>
          </a:stretch>
        </p:blipFill>
        <p:spPr>
          <a:xfrm>
            <a:off x="6027821" y="66245"/>
            <a:ext cx="2001253" cy="2003115"/>
          </a:xfrm>
          <a:prstGeom prst="rect">
            <a:avLst/>
          </a:prstGeom>
        </p:spPr>
      </p:pic>
    </p:spTree>
    <p:extLst>
      <p:ext uri="{BB962C8B-B14F-4D97-AF65-F5344CB8AC3E}">
        <p14:creationId xmlns:p14="http://schemas.microsoft.com/office/powerpoint/2010/main" val="35289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42" y="-296861"/>
            <a:ext cx="7467600" cy="1143000"/>
          </a:xfrm>
        </p:spPr>
        <p:txBody>
          <a:bodyPr/>
          <a:lstStyle/>
          <a:p>
            <a:r>
              <a:rPr lang="fr-CA" dirty="0"/>
              <a:t>3) Implication et rôles.</a:t>
            </a:r>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1366504091"/>
              </p:ext>
            </p:extLst>
          </p:nvPr>
        </p:nvGraphicFramePr>
        <p:xfrm>
          <a:off x="37224" y="2780928"/>
          <a:ext cx="4248427" cy="2940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2">
            <a:extLst>
              <a:ext uri="{FF2B5EF4-FFF2-40B4-BE49-F238E27FC236}">
                <a16:creationId xmlns:a16="http://schemas.microsoft.com/office/drawing/2014/main" id="{AC1D0E8C-DF2A-429C-BA38-F08EDE3B7289}"/>
              </a:ext>
            </a:extLst>
          </p:cNvPr>
          <p:cNvPicPr>
            <a:picLocks noChangeAspect="1"/>
          </p:cNvPicPr>
          <p:nvPr/>
        </p:nvPicPr>
        <p:blipFill>
          <a:blip r:embed="rId7"/>
          <a:stretch>
            <a:fillRect/>
          </a:stretch>
        </p:blipFill>
        <p:spPr>
          <a:xfrm>
            <a:off x="1915437" y="4653136"/>
            <a:ext cx="491999" cy="414102"/>
          </a:xfrm>
          <a:prstGeom prst="rect">
            <a:avLst/>
          </a:prstGeom>
        </p:spPr>
      </p:pic>
      <p:sp>
        <p:nvSpPr>
          <p:cNvPr id="3" name="ZoneTexte 2"/>
          <p:cNvSpPr txBox="1"/>
          <p:nvPr/>
        </p:nvSpPr>
        <p:spPr>
          <a:xfrm>
            <a:off x="4355931" y="2266012"/>
            <a:ext cx="4320480" cy="3970318"/>
          </a:xfrm>
          <a:prstGeom prst="rect">
            <a:avLst/>
          </a:prstGeom>
          <a:noFill/>
        </p:spPr>
        <p:txBody>
          <a:bodyPr wrap="square" rtlCol="0">
            <a:spAutoFit/>
          </a:bodyPr>
          <a:lstStyle/>
          <a:p>
            <a:pPr marL="285750" indent="-285750">
              <a:buFont typeface="Arial" panose="020B0604020202020204" pitchFamily="34" charset="0"/>
              <a:buChar char="•"/>
            </a:pPr>
            <a:r>
              <a:rPr lang="fr-CA" dirty="0"/>
              <a:t>Quoi que l’enfant soit l’acteur principal dans son apprentissage (au centre de son apprentissage), les parents ont aussi un rôle important à jouer dans l’apprentissage de leur enfant, y incluant la période des devoirs et leçons.</a:t>
            </a:r>
          </a:p>
          <a:p>
            <a:endParaRPr lang="fr-CA" dirty="0" smtClean="0"/>
          </a:p>
          <a:p>
            <a:endParaRPr lang="fr-CA" dirty="0" smtClean="0"/>
          </a:p>
          <a:p>
            <a:pPr marL="285750" indent="-285750">
              <a:buFont typeface="Arial" panose="020B0604020202020204" pitchFamily="34" charset="0"/>
              <a:buChar char="•"/>
            </a:pPr>
            <a:r>
              <a:rPr lang="fr-CA" dirty="0" smtClean="0"/>
              <a:t>Le </a:t>
            </a:r>
            <a:r>
              <a:rPr lang="fr-CA" dirty="0"/>
              <a:t>parent d’un élève de première année doit donc participer activement lors de la période de devoirs et leçons.</a:t>
            </a:r>
          </a:p>
          <a:p>
            <a:endParaRPr lang="fr-CA" dirty="0"/>
          </a:p>
        </p:txBody>
      </p:sp>
      <p:sp>
        <p:nvSpPr>
          <p:cNvPr id="4" name="Rectangle 3"/>
          <p:cNvSpPr/>
          <p:nvPr/>
        </p:nvSpPr>
        <p:spPr>
          <a:xfrm>
            <a:off x="227743" y="1573458"/>
            <a:ext cx="4572000" cy="923330"/>
          </a:xfrm>
          <a:prstGeom prst="rect">
            <a:avLst/>
          </a:prstGeom>
        </p:spPr>
        <p:txBody>
          <a:bodyPr>
            <a:spAutoFit/>
          </a:bodyPr>
          <a:lstStyle/>
          <a:p>
            <a:r>
              <a:rPr lang="fr-CA" dirty="0"/>
              <a:t>Voici de façon imagée le rôle de chacun : élève, parent et enseignant dans l’apprentissage d’un enfant.</a:t>
            </a:r>
          </a:p>
        </p:txBody>
      </p:sp>
    </p:spTree>
    <p:extLst>
      <p:ext uri="{BB962C8B-B14F-4D97-AF65-F5344CB8AC3E}">
        <p14:creationId xmlns:p14="http://schemas.microsoft.com/office/powerpoint/2010/main" val="31392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EAFA-56B8-44AC-B6BB-CBA6D860452F}"/>
              </a:ext>
            </a:extLst>
          </p:cNvPr>
          <p:cNvSpPr>
            <a:spLocks noGrp="1"/>
          </p:cNvSpPr>
          <p:nvPr>
            <p:ph type="title"/>
          </p:nvPr>
        </p:nvSpPr>
        <p:spPr>
          <a:xfrm>
            <a:off x="407068" y="846138"/>
            <a:ext cx="7467600" cy="1143000"/>
          </a:xfrm>
        </p:spPr>
        <p:txBody>
          <a:bodyPr/>
          <a:lstStyle/>
          <a:p>
            <a:r>
              <a:rPr lang="fr-FR"/>
              <a:t>Trucs et astuces avant de commencer</a:t>
            </a:r>
          </a:p>
        </p:txBody>
      </p:sp>
      <p:sp>
        <p:nvSpPr>
          <p:cNvPr id="3" name="Content Placeholder 2">
            <a:extLst>
              <a:ext uri="{FF2B5EF4-FFF2-40B4-BE49-F238E27FC236}">
                <a16:creationId xmlns:a16="http://schemas.microsoft.com/office/drawing/2014/main" id="{FE2B519C-E0F6-4ECA-97D9-1A076CAEF337}"/>
              </a:ext>
            </a:extLst>
          </p:cNvPr>
          <p:cNvSpPr>
            <a:spLocks noGrp="1"/>
          </p:cNvSpPr>
          <p:nvPr>
            <p:ph sz="quarter" idx="1"/>
          </p:nvPr>
        </p:nvSpPr>
        <p:spPr>
          <a:xfrm>
            <a:off x="457200" y="2131595"/>
            <a:ext cx="7467600" cy="4873752"/>
          </a:xfrm>
        </p:spPr>
        <p:txBody>
          <a:bodyPr vert="horz" anchor="t">
            <a:normAutofit fontScale="92500" lnSpcReduction="10000"/>
          </a:bodyPr>
          <a:lstStyle/>
          <a:p>
            <a:r>
              <a:rPr lang="fr-FR"/>
              <a:t>Établissez une routine;</a:t>
            </a:r>
          </a:p>
          <a:p>
            <a:r>
              <a:rPr lang="fr-FR"/>
              <a:t>Choisir le moment qui convient le mieux (avant ou après le souper)</a:t>
            </a:r>
            <a:endParaRPr lang="fr-FR" dirty="0"/>
          </a:p>
          <a:p>
            <a:r>
              <a:rPr lang="fr-FR"/>
              <a:t>Choisir l'endroit qui convient le mieux (chambre, sous-sol, cuisine)</a:t>
            </a:r>
            <a:endParaRPr lang="fr-FR" dirty="0"/>
          </a:p>
          <a:p>
            <a:r>
              <a:rPr lang="fr-FR"/>
              <a:t>Éliminer toutes les sources de distraction</a:t>
            </a:r>
          </a:p>
          <a:p>
            <a:r>
              <a:rPr lang="fr-FR"/>
              <a:t>Prévoyez le matériel nécessaire qui sera utilisé tout au long de l'année</a:t>
            </a:r>
            <a:endParaRPr lang="fr-FR" dirty="0"/>
          </a:p>
          <a:p>
            <a:r>
              <a:rPr lang="fr-FR"/>
              <a:t>Répartissez le travail tout au long de la semaine (vous pouvez présenter une séquence claire à votre enfant de ce qui est à faire, avec le temps prévu)</a:t>
            </a:r>
          </a:p>
          <a:p>
            <a:r>
              <a:rPr lang="fr-FR"/>
              <a:t>À l'image d'un repas, on débute avec ce qui est plus ardu et on garde ce que l'on préfère pour la fin!</a:t>
            </a:r>
            <a:endParaRPr lang="fr-FR" dirty="0"/>
          </a:p>
        </p:txBody>
      </p:sp>
      <p:pic>
        <p:nvPicPr>
          <p:cNvPr id="4" name="Picture 4" descr="Une image contenant intérieur, chambre à coucher, table, animal&#10;&#10;Description générée avec un niveau de confiance élevé">
            <a:extLst>
              <a:ext uri="{FF2B5EF4-FFF2-40B4-BE49-F238E27FC236}">
                <a16:creationId xmlns:a16="http://schemas.microsoft.com/office/drawing/2014/main" id="{8A0F5CA6-3CD1-4529-9969-6BC829ADAE2F}"/>
              </a:ext>
            </a:extLst>
          </p:cNvPr>
          <p:cNvPicPr>
            <a:picLocks noChangeAspect="1"/>
          </p:cNvPicPr>
          <p:nvPr/>
        </p:nvPicPr>
        <p:blipFill>
          <a:blip r:embed="rId2"/>
          <a:stretch>
            <a:fillRect/>
          </a:stretch>
        </p:blipFill>
        <p:spPr>
          <a:xfrm>
            <a:off x="5767137" y="-35317"/>
            <a:ext cx="2743200" cy="1534478"/>
          </a:xfrm>
          <a:prstGeom prst="rect">
            <a:avLst/>
          </a:prstGeom>
        </p:spPr>
      </p:pic>
    </p:spTree>
    <p:extLst>
      <p:ext uri="{BB962C8B-B14F-4D97-AF65-F5344CB8AC3E}">
        <p14:creationId xmlns:p14="http://schemas.microsoft.com/office/powerpoint/2010/main" val="256903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smtClean="0"/>
              <a:t>La lecture</a:t>
            </a:r>
            <a:endParaRPr lang="fr-CA" sz="6000" dirty="0"/>
          </a:p>
        </p:txBody>
      </p:sp>
      <p:pic>
        <p:nvPicPr>
          <p:cNvPr id="2050" name="Picture 2" descr="RÃ©sultats de recherche d'images pour Â«Â lecture clipartÂ Â»"/>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7778" y="1600200"/>
            <a:ext cx="3446443"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0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Lecture global</a:t>
            </a:r>
          </a:p>
        </p:txBody>
      </p:sp>
      <p:sp>
        <p:nvSpPr>
          <p:cNvPr id="3" name="Espace réservé du contenu 2"/>
          <p:cNvSpPr>
            <a:spLocks noGrp="1"/>
          </p:cNvSpPr>
          <p:nvPr>
            <p:ph sz="quarter" idx="1"/>
          </p:nvPr>
        </p:nvSpPr>
        <p:spPr/>
        <p:txBody>
          <a:bodyPr vert="horz" anchor="t">
            <a:normAutofit/>
          </a:bodyPr>
          <a:lstStyle/>
          <a:p>
            <a:r>
              <a:rPr lang="fr-FR" dirty="0"/>
              <a:t>On se fait une photo du mot, on reconnaît globalement le mot à force de le voir et le revoir. Ex. : papa, maman…</a:t>
            </a:r>
          </a:p>
          <a:p>
            <a:pPr marL="0" indent="0">
              <a:buNone/>
            </a:pPr>
            <a:r>
              <a:rPr lang="fr-FR" dirty="0"/>
              <a:t> </a:t>
            </a:r>
            <a:endParaRPr lang="fr-CA" dirty="0"/>
          </a:p>
        </p:txBody>
      </p:sp>
      <p:pic>
        <p:nvPicPr>
          <p:cNvPr id="4" name="Picture 4">
            <a:extLst>
              <a:ext uri="{FF2B5EF4-FFF2-40B4-BE49-F238E27FC236}">
                <a16:creationId xmlns:a16="http://schemas.microsoft.com/office/drawing/2014/main" id="{CE00B176-EA75-439F-8D47-4C4F45353F5E}"/>
              </a:ext>
            </a:extLst>
          </p:cNvPr>
          <p:cNvPicPr>
            <a:picLocks noChangeAspect="1"/>
          </p:cNvPicPr>
          <p:nvPr/>
        </p:nvPicPr>
        <p:blipFill>
          <a:blip r:embed="rId2"/>
          <a:stretch>
            <a:fillRect/>
          </a:stretch>
        </p:blipFill>
        <p:spPr>
          <a:xfrm>
            <a:off x="5090862" y="3145757"/>
            <a:ext cx="2571750" cy="3333750"/>
          </a:xfrm>
          <a:prstGeom prst="rect">
            <a:avLst/>
          </a:prstGeom>
        </p:spPr>
      </p:pic>
      <p:pic>
        <p:nvPicPr>
          <p:cNvPr id="6" name="Picture 6" descr="Une image contenant clipart&#10;&#10;Description générée avec un niveau de confiance élevé">
            <a:extLst>
              <a:ext uri="{FF2B5EF4-FFF2-40B4-BE49-F238E27FC236}">
                <a16:creationId xmlns:a16="http://schemas.microsoft.com/office/drawing/2014/main" id="{D2ECF1EA-10A1-4E5F-9739-20B0F1AD0BE2}"/>
              </a:ext>
            </a:extLst>
          </p:cNvPr>
          <p:cNvPicPr>
            <a:picLocks noChangeAspect="1"/>
          </p:cNvPicPr>
          <p:nvPr/>
        </p:nvPicPr>
        <p:blipFill>
          <a:blip r:embed="rId3"/>
          <a:stretch>
            <a:fillRect/>
          </a:stretch>
        </p:blipFill>
        <p:spPr>
          <a:xfrm>
            <a:off x="1325479" y="3548467"/>
            <a:ext cx="2743200" cy="2327801"/>
          </a:xfrm>
          <a:prstGeom prst="rect">
            <a:avLst/>
          </a:prstGeom>
        </p:spPr>
      </p:pic>
    </p:spTree>
    <p:extLst>
      <p:ext uri="{BB962C8B-B14F-4D97-AF65-F5344CB8AC3E}">
        <p14:creationId xmlns:p14="http://schemas.microsoft.com/office/powerpoint/2010/main" val="217186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467600" cy="1143000"/>
          </a:xfrm>
        </p:spPr>
        <p:txBody>
          <a:bodyPr/>
          <a:lstStyle/>
          <a:p>
            <a:r>
              <a:rPr lang="fr-CA" dirty="0"/>
              <a:t>Lettres + sons des lettres</a:t>
            </a:r>
            <a:br>
              <a:rPr lang="fr-CA" dirty="0"/>
            </a:br>
            <a:endParaRPr lang="fr-CA" dirty="0"/>
          </a:p>
        </p:txBody>
      </p:sp>
      <p:sp>
        <p:nvSpPr>
          <p:cNvPr id="3" name="Espace réservé du contenu 2"/>
          <p:cNvSpPr>
            <a:spLocks noGrp="1"/>
          </p:cNvSpPr>
          <p:nvPr>
            <p:ph sz="quarter" idx="1"/>
          </p:nvPr>
        </p:nvSpPr>
        <p:spPr/>
        <p:txBody>
          <a:bodyPr>
            <a:normAutofit fontScale="92500" lnSpcReduction="20000"/>
          </a:bodyPr>
          <a:lstStyle/>
          <a:p>
            <a:r>
              <a:rPr lang="fr-FR" dirty="0"/>
              <a:t>Comment aborder l’apprentissage des lettres?</a:t>
            </a:r>
          </a:p>
          <a:p>
            <a:pPr lvl="1"/>
            <a:r>
              <a:rPr lang="fr-FR" dirty="0"/>
              <a:t> Faire chanter l’alphabet en demandant à l’enfant de suivre avec son doigt une lettre à la fois. Différentes chansons imagées sont disponibles sur internet</a:t>
            </a:r>
            <a:r>
              <a:rPr lang="fr-FR" dirty="0" smtClean="0"/>
              <a:t>.</a:t>
            </a:r>
          </a:p>
          <a:p>
            <a:pPr lvl="1"/>
            <a:endParaRPr lang="fr-FR" dirty="0"/>
          </a:p>
          <a:p>
            <a:pPr lvl="1"/>
            <a:r>
              <a:rPr lang="fr-FR" dirty="0"/>
              <a:t>Faire nommer le son des lettres et trouver autour de lui des mots qui commencent avec chacun des </a:t>
            </a:r>
            <a:r>
              <a:rPr lang="fr-FR" dirty="0" smtClean="0"/>
              <a:t>sons.</a:t>
            </a:r>
          </a:p>
          <a:p>
            <a:pPr lvl="1"/>
            <a:endParaRPr lang="fr-FR" dirty="0" smtClean="0"/>
          </a:p>
          <a:p>
            <a:pPr lvl="1"/>
            <a:r>
              <a:rPr lang="fr-FR" dirty="0" smtClean="0"/>
              <a:t>On </a:t>
            </a:r>
            <a:r>
              <a:rPr lang="fr-FR" dirty="0"/>
              <a:t>voit les lettres et le son de ces dernières pour en venir à former des syllabes (ex. : p-a…</a:t>
            </a:r>
            <a:r>
              <a:rPr lang="fr-FR" dirty="0" err="1"/>
              <a:t>pa</a:t>
            </a:r>
            <a:r>
              <a:rPr lang="fr-FR" dirty="0"/>
              <a:t>). Puis décoder des mots soit les découper en syllabes en utilisant la méthode des cœurs (qui vous sera présentée). Chacune des lettres est présentée aux élèves lors de la lecture de petites histoires (Raconte-moi les sons</a:t>
            </a:r>
            <a:r>
              <a:rPr lang="fr-FR" dirty="0" smtClean="0"/>
              <a:t>).</a:t>
            </a:r>
          </a:p>
          <a:p>
            <a:pPr lvl="1"/>
            <a:endParaRPr lang="fr-FR" dirty="0" smtClean="0"/>
          </a:p>
          <a:p>
            <a:pPr lvl="1"/>
            <a:r>
              <a:rPr lang="fr-CA" dirty="0" smtClean="0"/>
              <a:t>Puis </a:t>
            </a:r>
            <a:r>
              <a:rPr lang="fr-CA" dirty="0"/>
              <a:t>viennent les «colleuses» (ex : on, </a:t>
            </a:r>
            <a:r>
              <a:rPr lang="fr-CA" dirty="0" err="1"/>
              <a:t>oi</a:t>
            </a:r>
            <a:r>
              <a:rPr lang="fr-CA" dirty="0"/>
              <a:t>, en…) et les «inséparables» (</a:t>
            </a:r>
            <a:r>
              <a:rPr lang="fr-CA" dirty="0" err="1"/>
              <a:t>ch</a:t>
            </a:r>
            <a:r>
              <a:rPr lang="fr-CA" dirty="0"/>
              <a:t> et ph).</a:t>
            </a:r>
            <a:endParaRPr lang="fr-FR" dirty="0"/>
          </a:p>
          <a:p>
            <a:pPr marL="365760" lvl="1" indent="0">
              <a:buNone/>
            </a:pPr>
            <a:endParaRPr lang="fr-FR" dirty="0"/>
          </a:p>
          <a:p>
            <a:endParaRPr lang="fr-FR" dirty="0"/>
          </a:p>
          <a:p>
            <a:endParaRPr lang="fr-CA" dirty="0"/>
          </a:p>
        </p:txBody>
      </p:sp>
      <p:pic>
        <p:nvPicPr>
          <p:cNvPr id="4" name="Picture 4" descr="Une image contenant texte, journal&#10;&#10;Description générée avec un niveau de confiance très élevé">
            <a:extLst>
              <a:ext uri="{FF2B5EF4-FFF2-40B4-BE49-F238E27FC236}">
                <a16:creationId xmlns:a16="http://schemas.microsoft.com/office/drawing/2014/main" id="{8B3E27C8-874D-4A31-AA09-2FA75FE43EEC}"/>
              </a:ext>
            </a:extLst>
          </p:cNvPr>
          <p:cNvPicPr>
            <a:picLocks noChangeAspect="1"/>
          </p:cNvPicPr>
          <p:nvPr/>
        </p:nvPicPr>
        <p:blipFill>
          <a:blip r:embed="rId2"/>
          <a:stretch>
            <a:fillRect/>
          </a:stretch>
        </p:blipFill>
        <p:spPr>
          <a:xfrm>
            <a:off x="6108032" y="182479"/>
            <a:ext cx="1289385" cy="1289385"/>
          </a:xfrm>
          <a:prstGeom prst="rect">
            <a:avLst/>
          </a:prstGeom>
        </p:spPr>
      </p:pic>
    </p:spTree>
    <p:extLst>
      <p:ext uri="{BB962C8B-B14F-4D97-AF65-F5344CB8AC3E}">
        <p14:creationId xmlns:p14="http://schemas.microsoft.com/office/powerpoint/2010/main" val="2938864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563</TotalTime>
  <Words>1938</Words>
  <Application>Microsoft Office PowerPoint</Application>
  <PresentationFormat>Affichage à l'écran (4:3)</PresentationFormat>
  <Paragraphs>170</Paragraphs>
  <Slides>26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Calibri</vt:lpstr>
      <vt:lpstr>Century Schoolbook</vt:lpstr>
      <vt:lpstr>Comic Sans MS</vt:lpstr>
      <vt:lpstr>Titi de Russie</vt:lpstr>
      <vt:lpstr>Wingdings</vt:lpstr>
      <vt:lpstr>Wingdings 2</vt:lpstr>
      <vt:lpstr>Oriel</vt:lpstr>
      <vt:lpstr>Aide aux devoirs</vt:lpstr>
      <vt:lpstr>1) Pourquoi des devoirs et des leçons?</vt:lpstr>
      <vt:lpstr>Organisation</vt:lpstr>
      <vt:lpstr>Présentation PowerPoint</vt:lpstr>
      <vt:lpstr>3) Implication et rôles.</vt:lpstr>
      <vt:lpstr>Trucs et astuces avant de commencer</vt:lpstr>
      <vt:lpstr>La lecture</vt:lpstr>
      <vt:lpstr>Lecture global</vt:lpstr>
      <vt:lpstr>Lettres + sons des lettres </vt:lpstr>
      <vt:lpstr>La méthode du coeur</vt:lpstr>
      <vt:lpstr>Lecture des syllabes</vt:lpstr>
      <vt:lpstr>la lecture de courtes phrases et de textes.</vt:lpstr>
      <vt:lpstr>Lecture de textes</vt:lpstr>
      <vt:lpstr>Comment retrouver une réponse dans un court texte?</vt:lpstr>
      <vt:lpstr>Écriture</vt:lpstr>
      <vt:lpstr>Mots à savoir écrire</vt:lpstr>
      <vt:lpstr>Mots à savoir écrire (suite)</vt:lpstr>
      <vt:lpstr>La progression dans l’apprentissage de L’écriture</vt:lpstr>
      <vt:lpstr>Mathématiques</vt:lpstr>
      <vt:lpstr>Le sens du nombre</vt:lpstr>
      <vt:lpstr>LE SENS DU NOMBRE</vt:lpstr>
      <vt:lpstr>Renforcements</vt:lpstr>
      <vt:lpstr>Proposition de sites web à visiter avec votre enfant</vt:lpstr>
      <vt:lpstr>Schéma du tracé des lettres majuscules et minuscules</vt:lpstr>
      <vt:lpstr>Présentation PowerPoint</vt:lpstr>
      <vt:lpstr>Chiffrier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Aide aux devoirs</dc:title>
  <dc:creator>houlev</dc:creator>
  <cp:lastModifiedBy>Laflamme Julie</cp:lastModifiedBy>
  <cp:revision>562</cp:revision>
  <cp:lastPrinted>2021-08-26T20:40:45Z</cp:lastPrinted>
  <dcterms:created xsi:type="dcterms:W3CDTF">2019-04-03T12:12:42Z</dcterms:created>
  <dcterms:modified xsi:type="dcterms:W3CDTF">2021-08-26T20:40:54Z</dcterms:modified>
</cp:coreProperties>
</file>